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4"/>
  </p:notesMasterIdLst>
  <p:sldIdLst>
    <p:sldId id="1225" r:id="rId2"/>
    <p:sldId id="1224" r:id="rId3"/>
    <p:sldId id="1226" r:id="rId4"/>
    <p:sldId id="1126" r:id="rId5"/>
    <p:sldId id="1227" r:id="rId6"/>
    <p:sldId id="1230" r:id="rId7"/>
    <p:sldId id="1239" r:id="rId8"/>
    <p:sldId id="1231" r:id="rId9"/>
    <p:sldId id="1232" r:id="rId10"/>
    <p:sldId id="1233" r:id="rId11"/>
    <p:sldId id="1234" r:id="rId12"/>
    <p:sldId id="1228" r:id="rId13"/>
    <p:sldId id="1235" r:id="rId14"/>
    <p:sldId id="1236" r:id="rId15"/>
    <p:sldId id="1237" r:id="rId16"/>
    <p:sldId id="1238" r:id="rId17"/>
    <p:sldId id="1240" r:id="rId18"/>
    <p:sldId id="1229" r:id="rId19"/>
    <p:sldId id="1241" r:id="rId20"/>
    <p:sldId id="1242" r:id="rId21"/>
    <p:sldId id="1244" r:id="rId22"/>
    <p:sldId id="1243" r:id="rId23"/>
    <p:sldId id="1245" r:id="rId24"/>
    <p:sldId id="1246" r:id="rId25"/>
    <p:sldId id="1247" r:id="rId26"/>
    <p:sldId id="1248" r:id="rId27"/>
    <p:sldId id="1249" r:id="rId28"/>
    <p:sldId id="1250" r:id="rId29"/>
    <p:sldId id="1253" r:id="rId30"/>
    <p:sldId id="1251" r:id="rId31"/>
    <p:sldId id="1254" r:id="rId32"/>
    <p:sldId id="113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EB0E4C2-CB3A-4EFB-A6D1-214F9AF66411}">
          <p14:sldIdLst>
            <p14:sldId id="1225"/>
            <p14:sldId id="1224"/>
            <p14:sldId id="1226"/>
            <p14:sldId id="1126"/>
            <p14:sldId id="1227"/>
            <p14:sldId id="1230"/>
            <p14:sldId id="1239"/>
            <p14:sldId id="1231"/>
            <p14:sldId id="1232"/>
            <p14:sldId id="1233"/>
            <p14:sldId id="1234"/>
            <p14:sldId id="1228"/>
            <p14:sldId id="1235"/>
            <p14:sldId id="1236"/>
            <p14:sldId id="1237"/>
            <p14:sldId id="1238"/>
            <p14:sldId id="1240"/>
            <p14:sldId id="1229"/>
            <p14:sldId id="1241"/>
            <p14:sldId id="1242"/>
            <p14:sldId id="1244"/>
            <p14:sldId id="1243"/>
            <p14:sldId id="1245"/>
            <p14:sldId id="1246"/>
            <p14:sldId id="1247"/>
            <p14:sldId id="1248"/>
            <p14:sldId id="1249"/>
            <p14:sldId id="1250"/>
            <p14:sldId id="1253"/>
            <p14:sldId id="1251"/>
            <p14:sldId id="1254"/>
            <p14:sldId id="113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7EBB"/>
    <a:srgbClr val="DBDBDB"/>
    <a:srgbClr val="0000F7"/>
    <a:srgbClr val="F82B1B"/>
    <a:srgbClr val="918F90"/>
    <a:srgbClr val="D0D8E8"/>
    <a:srgbClr val="A2A6AE"/>
    <a:srgbClr val="C7D5E5"/>
    <a:srgbClr val="252122"/>
    <a:srgbClr val="1C1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hông có Kiểu, Không có Lướ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434" autoAdjust="0"/>
    <p:restoredTop sz="68919" autoAdjust="0"/>
  </p:normalViewPr>
  <p:slideViewPr>
    <p:cSldViewPr snapToGrid="0">
      <p:cViewPr>
        <p:scale>
          <a:sx n="100" d="100"/>
          <a:sy n="100" d="100"/>
        </p:scale>
        <p:origin x="509" y="58"/>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4C9EB-6DB0-4253-A534-AA6AC3B617E1}" type="datetimeFigureOut">
              <a:rPr lang="en-US" smtClean="0"/>
              <a:t>6/5/2025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17C66-5E86-48FA-A33E-66AB0EC7811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B17C66-5E86-48FA-A33E-66AB0EC7811B}" type="slidenum">
              <a:rPr lang="en-US" smtClean="0"/>
              <a:t>1</a:t>
            </a:fld>
            <a:endParaRPr lang="en-US"/>
          </a:p>
        </p:txBody>
      </p:sp>
    </p:spTree>
    <p:extLst>
      <p:ext uri="{BB962C8B-B14F-4D97-AF65-F5344CB8AC3E}">
        <p14:creationId xmlns:p14="http://schemas.microsoft.com/office/powerpoint/2010/main" val="1896375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29</a:t>
            </a:fld>
            <a:endParaRPr lang="en-US"/>
          </a:p>
        </p:txBody>
      </p:sp>
    </p:spTree>
    <p:extLst>
      <p:ext uri="{BB962C8B-B14F-4D97-AF65-F5344CB8AC3E}">
        <p14:creationId xmlns:p14="http://schemas.microsoft.com/office/powerpoint/2010/main" val="585051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The </a:t>
            </a:r>
            <a:r>
              <a:rPr lang="en-US" b="1" dirty="0"/>
              <a:t>Triangle Thresholding</a:t>
            </a:r>
            <a:r>
              <a:rPr lang="en-US" dirty="0"/>
              <a:t> method works by analyzing the histogram of a grayscale image. First, it identifies the peak of the histogram—the value with the highest frequency. Then, it locates one end of the histogram (either the leftmost or rightmost non-zero value). A straight line is drawn from the peak to this endpoint. For each point between the peak and the end, the perpendicular distance from the histogram value to the line is calculated. The threshold is chosen as the point with the maximum distance. This creates a triangle shape in the histogram, and the optimal threshold lies at the point farthest from the triangle’s base.</a:t>
            </a:r>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30</a:t>
            </a:fld>
            <a:endParaRPr lang="en-US"/>
          </a:p>
        </p:txBody>
      </p:sp>
    </p:spTree>
    <p:extLst>
      <p:ext uri="{BB962C8B-B14F-4D97-AF65-F5344CB8AC3E}">
        <p14:creationId xmlns:p14="http://schemas.microsoft.com/office/powerpoint/2010/main" val="1240639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b="0" i="0" dirty="0">
                <a:solidFill>
                  <a:srgbClr val="242021"/>
                </a:solidFill>
                <a:effectLst/>
                <a:latin typeface="TimesTen-Roman"/>
              </a:rPr>
              <a:t>A filter kernel is a matrix that have size 3x3, 4x4, </a:t>
            </a:r>
            <a:r>
              <a:rPr lang="en-US" sz="1800" b="0" i="0" dirty="0" err="1">
                <a:solidFill>
                  <a:srgbClr val="242021"/>
                </a:solidFill>
                <a:effectLst/>
                <a:latin typeface="TimesTen-Roman"/>
              </a:rPr>
              <a:t>etc</a:t>
            </a:r>
            <a:r>
              <a:rPr lang="en-US" sz="1800" b="0" i="0" dirty="0">
                <a:solidFill>
                  <a:srgbClr val="242021"/>
                </a:solidFill>
                <a:effectLst/>
                <a:latin typeface="TimesTen-Roman"/>
              </a:rPr>
              <a:t> </a:t>
            </a:r>
            <a:br>
              <a:rPr lang="en-US" dirty="0"/>
            </a:b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32</a:t>
            </a:fld>
            <a:endParaRPr lang="en-US"/>
          </a:p>
        </p:txBody>
      </p:sp>
    </p:spTree>
    <p:extLst>
      <p:ext uri="{BB962C8B-B14F-4D97-AF65-F5344CB8AC3E}">
        <p14:creationId xmlns:p14="http://schemas.microsoft.com/office/powerpoint/2010/main" val="533858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a:t>Là một kỹ thuật </a:t>
            </a:r>
            <a:r>
              <a:rPr lang="vi-VN" b="1" dirty="0"/>
              <a:t>phân đoạn ảnh (</a:t>
            </a:r>
            <a:r>
              <a:rPr lang="vi-VN" b="1" dirty="0" err="1"/>
              <a:t>image</a:t>
            </a:r>
            <a:r>
              <a:rPr lang="vi-VN" b="1" dirty="0"/>
              <a:t> </a:t>
            </a:r>
            <a:r>
              <a:rPr lang="vi-VN" b="1" dirty="0" err="1"/>
              <a:t>segmentation</a:t>
            </a:r>
            <a:r>
              <a:rPr lang="vi-VN" b="1" dirty="0"/>
              <a:t>)</a:t>
            </a:r>
            <a:r>
              <a:rPr lang="vi-VN" dirty="0"/>
              <a:t> đơn giản nhưng rất hiệu quả, dùng để phân chia ảnh mức xám thành các vùng dựa trên </a:t>
            </a:r>
            <a:r>
              <a:rPr lang="vi-VN" b="1" dirty="0"/>
              <a:t>giá trị độ sáng (</a:t>
            </a:r>
            <a:r>
              <a:rPr lang="vi-VN" b="1" dirty="0" err="1"/>
              <a:t>intensity</a:t>
            </a:r>
            <a:r>
              <a:rPr lang="vi-VN" b="1" dirty="0"/>
              <a:t>)</a:t>
            </a:r>
            <a:r>
              <a:rPr lang="vi-VN" dirty="0"/>
              <a:t>.</a:t>
            </a: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3</a:t>
            </a:fld>
            <a:endParaRPr lang="en-US"/>
          </a:p>
        </p:txBody>
      </p:sp>
    </p:spTree>
    <p:extLst>
      <p:ext uri="{BB962C8B-B14F-4D97-AF65-F5344CB8AC3E}">
        <p14:creationId xmlns:p14="http://schemas.microsoft.com/office/powerpoint/2010/main" val="4086650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“Here’s the roadmap for this talk. We’ll start with basic transformations, then move into histogram analysis. After that, we’ll conclude with key takeaways and applications.”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4</a:t>
            </a:fld>
            <a:endParaRPr lang="en-US"/>
          </a:p>
        </p:txBody>
      </p:sp>
    </p:spTree>
    <p:extLst>
      <p:ext uri="{BB962C8B-B14F-4D97-AF65-F5344CB8AC3E}">
        <p14:creationId xmlns:p14="http://schemas.microsoft.com/office/powerpoint/2010/main" val="3533178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Global Thresholding uses a single threshold value T across the entire image. If a pixel's intensity is above T, it becomes white (1); otherwise, it's black (0).</a:t>
            </a:r>
          </a:p>
          <a:p>
            <a:r>
              <a:rPr lang="en-US" dirty="0"/>
              <a:t>If you get the threshold wrong, the results can be disastrous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Bên</a:t>
            </a:r>
            <a:r>
              <a:rPr lang="en-US" dirty="0"/>
              <a:t> </a:t>
            </a:r>
            <a:r>
              <a:rPr lang="en-US" dirty="0" err="1"/>
              <a:t>dưới</a:t>
            </a:r>
            <a:r>
              <a:rPr lang="en-US" dirty="0"/>
              <a:t> </a:t>
            </a:r>
            <a:r>
              <a:rPr lang="en-US" dirty="0" err="1"/>
              <a:t>là</a:t>
            </a:r>
            <a:r>
              <a:rPr lang="en-US" dirty="0"/>
              <a:t> </a:t>
            </a:r>
            <a:r>
              <a:rPr lang="en-US" dirty="0" err="1"/>
              <a:t>một</a:t>
            </a:r>
            <a:r>
              <a:rPr lang="en-US" dirty="0"/>
              <a:t> </a:t>
            </a:r>
            <a:r>
              <a:rPr lang="en-US" dirty="0" err="1"/>
              <a:t>ví</a:t>
            </a:r>
            <a:r>
              <a:rPr lang="en-US" dirty="0"/>
              <a:t> </a:t>
            </a:r>
            <a:r>
              <a:rPr lang="en-US" dirty="0" err="1"/>
              <a:t>dụ</a:t>
            </a:r>
            <a:r>
              <a:rPr lang="en-US" dirty="0"/>
              <a:t> </a:t>
            </a:r>
            <a:r>
              <a:rPr lang="en-US" dirty="0" err="1"/>
              <a:t>áp</a:t>
            </a:r>
            <a:r>
              <a:rPr lang="en-US" dirty="0"/>
              <a:t> </a:t>
            </a:r>
            <a:r>
              <a:rPr lang="en-US" dirty="0" err="1"/>
              <a:t>dụng</a:t>
            </a:r>
            <a:r>
              <a:rPr lang="en-US" dirty="0"/>
              <a:t> threshold. </a:t>
            </a:r>
            <a:r>
              <a:rPr lang="en-US" dirty="0" err="1"/>
              <a:t>Chúng</a:t>
            </a:r>
            <a:r>
              <a:rPr lang="en-US" dirty="0"/>
              <a:t> </a:t>
            </a:r>
            <a:r>
              <a:rPr lang="en-US" dirty="0" err="1"/>
              <a:t>tra</a:t>
            </a:r>
            <a:r>
              <a:rPr lang="en-US" dirty="0"/>
              <a:t> </a:t>
            </a:r>
            <a:r>
              <a:rPr lang="en-US" dirty="0" err="1"/>
              <a:t>có</a:t>
            </a:r>
            <a:r>
              <a:rPr lang="en-US" dirty="0"/>
              <a:t> </a:t>
            </a:r>
            <a:r>
              <a:rPr lang="en-US" dirty="0" err="1"/>
              <a:t>ảnh</a:t>
            </a:r>
            <a:r>
              <a:rPr lang="en-US" dirty="0"/>
              <a:t> </a:t>
            </a:r>
            <a:r>
              <a:rPr lang="en-US" dirty="0" err="1"/>
              <a:t>gốc</a:t>
            </a:r>
            <a:r>
              <a:rPr lang="en-US" dirty="0"/>
              <a:t> ở </a:t>
            </a:r>
            <a:r>
              <a:rPr lang="en-US" dirty="0" err="1"/>
              <a:t>đây</a:t>
            </a:r>
            <a:r>
              <a:rPr lang="en-US" dirty="0"/>
              <a:t>. Khi ta </a:t>
            </a:r>
            <a:r>
              <a:rPr lang="en-US" dirty="0" err="1"/>
              <a:t>áp</a:t>
            </a:r>
            <a:r>
              <a:rPr lang="en-US" dirty="0"/>
              <a:t> </a:t>
            </a:r>
            <a:r>
              <a:rPr lang="en-US" dirty="0" err="1"/>
              <a:t>dụng</a:t>
            </a:r>
            <a:r>
              <a:rPr lang="en-US" dirty="0"/>
              <a:t> </a:t>
            </a:r>
            <a:r>
              <a:rPr lang="en-US" dirty="0" err="1"/>
              <a:t>cắt</a:t>
            </a:r>
            <a:r>
              <a:rPr lang="en-US" dirty="0"/>
              <a:t> </a:t>
            </a:r>
            <a:r>
              <a:rPr lang="en-US" dirty="0" err="1"/>
              <a:t>ngưỡng</a:t>
            </a:r>
            <a:r>
              <a:rPr lang="en-US" dirty="0"/>
              <a:t> </a:t>
            </a:r>
            <a:r>
              <a:rPr lang="en-US" dirty="0" err="1"/>
              <a:t>kết</a:t>
            </a:r>
            <a:r>
              <a:rPr lang="en-US" dirty="0"/>
              <a:t> qua ta </a:t>
            </a:r>
            <a:r>
              <a:rPr lang="en-US" dirty="0" err="1"/>
              <a:t>sẽ</a:t>
            </a:r>
            <a:r>
              <a:rPr lang="en-US" dirty="0"/>
              <a:t> </a:t>
            </a:r>
            <a:r>
              <a:rPr lang="en-US" dirty="0" err="1"/>
              <a:t>thu</a:t>
            </a:r>
            <a:r>
              <a:rPr lang="en-US" dirty="0"/>
              <a:t> </a:t>
            </a:r>
            <a:r>
              <a:rPr lang="en-US" dirty="0" err="1"/>
              <a:t>được</a:t>
            </a:r>
            <a:r>
              <a:rPr lang="en-US" dirty="0"/>
              <a:t> </a:t>
            </a:r>
            <a:r>
              <a:rPr lang="en-US" dirty="0" err="1"/>
              <a:t>các</a:t>
            </a:r>
            <a:r>
              <a:rPr lang="en-US" dirty="0"/>
              <a:t> </a:t>
            </a:r>
            <a:r>
              <a:rPr lang="en-US" dirty="0" err="1"/>
              <a:t>vùng</a:t>
            </a:r>
            <a:r>
              <a:rPr lang="en-US" dirty="0"/>
              <a:t> </a:t>
            </a:r>
            <a:r>
              <a:rPr lang="en-US" dirty="0" err="1"/>
              <a:t>có</a:t>
            </a:r>
            <a:r>
              <a:rPr lang="en-US" dirty="0"/>
              <a:t> </a:t>
            </a:r>
            <a:r>
              <a:rPr lang="en-US" dirty="0" err="1"/>
              <a:t>màu</a:t>
            </a:r>
            <a:r>
              <a:rPr lang="en-US" dirty="0"/>
              <a:t> </a:t>
            </a:r>
            <a:r>
              <a:rPr lang="en-US" dirty="0" err="1"/>
              <a:t>đen</a:t>
            </a:r>
            <a:r>
              <a:rPr lang="en-US" dirty="0"/>
              <a:t> </a:t>
            </a:r>
            <a:r>
              <a:rPr lang="en-US" dirty="0" err="1"/>
              <a:t>và</a:t>
            </a:r>
            <a:r>
              <a:rPr lang="en-US" dirty="0"/>
              <a:t> </a:t>
            </a:r>
            <a:r>
              <a:rPr lang="en-US" dirty="0" err="1"/>
              <a:t>các</a:t>
            </a:r>
            <a:r>
              <a:rPr lang="en-US" dirty="0"/>
              <a:t> </a:t>
            </a:r>
            <a:r>
              <a:rPr lang="en-US" dirty="0" err="1"/>
              <a:t>vùng</a:t>
            </a:r>
            <a:r>
              <a:rPr lang="en-US" dirty="0"/>
              <a:t> </a:t>
            </a:r>
            <a:r>
              <a:rPr lang="en-US" dirty="0" err="1"/>
              <a:t>còn</a:t>
            </a:r>
            <a:r>
              <a:rPr lang="en-US" dirty="0"/>
              <a:t> </a:t>
            </a:r>
            <a:r>
              <a:rPr lang="en-US" dirty="0" err="1"/>
              <a:t>lại</a:t>
            </a:r>
            <a:r>
              <a:rPr lang="en-US" dirty="0"/>
              <a:t> </a:t>
            </a:r>
            <a:r>
              <a:rPr lang="en-US" dirty="0" err="1"/>
              <a:t>màu</a:t>
            </a:r>
            <a:r>
              <a:rPr lang="en-US" dirty="0"/>
              <a:t> </a:t>
            </a:r>
            <a:r>
              <a:rPr lang="en-US" dirty="0" err="1"/>
              <a:t>trắng</a:t>
            </a:r>
            <a:r>
              <a:rPr lang="en-US" dirty="0"/>
              <a:t>. </a:t>
            </a:r>
            <a:r>
              <a:rPr lang="en-US" dirty="0" err="1"/>
              <a:t>Tuy</a:t>
            </a:r>
            <a:r>
              <a:rPr lang="en-US" dirty="0"/>
              <a:t> </a:t>
            </a:r>
            <a:r>
              <a:rPr lang="en-US" dirty="0" err="1"/>
              <a:t>nhiên</a:t>
            </a:r>
            <a:r>
              <a:rPr lang="en-US" dirty="0"/>
              <a:t>, </a:t>
            </a:r>
            <a:r>
              <a:rPr lang="en-US" dirty="0" err="1"/>
              <a:t>chúng</a:t>
            </a:r>
            <a:r>
              <a:rPr lang="en-US" dirty="0"/>
              <a:t> ta </a:t>
            </a:r>
            <a:r>
              <a:rPr lang="en-US" dirty="0" err="1"/>
              <a:t>phải</a:t>
            </a:r>
            <a:r>
              <a:rPr lang="en-US" dirty="0"/>
              <a:t> </a:t>
            </a:r>
            <a:r>
              <a:rPr lang="en-US" dirty="0" err="1"/>
              <a:t>chú</a:t>
            </a:r>
            <a:r>
              <a:rPr lang="en-US" dirty="0"/>
              <a:t> ý </a:t>
            </a:r>
            <a:r>
              <a:rPr lang="en-US" dirty="0" err="1"/>
              <a:t>rằng</a:t>
            </a:r>
            <a:r>
              <a:rPr lang="en-US" dirty="0"/>
              <a:t> </a:t>
            </a:r>
            <a:r>
              <a:rPr lang="en-US" dirty="0" err="1"/>
              <a:t>chất</a:t>
            </a:r>
            <a:r>
              <a:rPr lang="en-US" dirty="0"/>
              <a:t> </a:t>
            </a:r>
            <a:r>
              <a:rPr lang="en-US" dirty="0" err="1"/>
              <a:t>lượng</a:t>
            </a:r>
            <a:r>
              <a:rPr lang="en-US" dirty="0"/>
              <a:t> </a:t>
            </a:r>
            <a:r>
              <a:rPr lang="en-US" dirty="0" err="1"/>
              <a:t>của</a:t>
            </a:r>
            <a:r>
              <a:rPr lang="en-US" dirty="0"/>
              <a:t> </a:t>
            </a:r>
            <a:r>
              <a:rPr lang="en-US" dirty="0" err="1"/>
              <a:t>ảnh</a:t>
            </a:r>
            <a:r>
              <a:rPr lang="en-US" dirty="0"/>
              <a:t> </a:t>
            </a:r>
            <a:r>
              <a:rPr lang="en-US" dirty="0" err="1"/>
              <a:t>kết</a:t>
            </a:r>
            <a:r>
              <a:rPr lang="en-US" dirty="0"/>
              <a:t> </a:t>
            </a:r>
            <a:r>
              <a:rPr lang="en-US" dirty="0" err="1"/>
              <a:t>quả</a:t>
            </a:r>
            <a:r>
              <a:rPr lang="en-US" dirty="0"/>
              <a:t> </a:t>
            </a:r>
            <a:r>
              <a:rPr lang="en-US" dirty="0" err="1"/>
              <a:t>phụ</a:t>
            </a:r>
            <a:r>
              <a:rPr lang="en-US" dirty="0"/>
              <a:t> </a:t>
            </a:r>
            <a:r>
              <a:rPr lang="en-US" dirty="0" err="1"/>
              <a:t>thuộc</a:t>
            </a:r>
            <a:r>
              <a:rPr lang="en-US" dirty="0"/>
              <a:t> </a:t>
            </a:r>
            <a:r>
              <a:rPr lang="en-US" dirty="0" err="1"/>
              <a:t>hoàn</a:t>
            </a:r>
            <a:r>
              <a:rPr lang="en-US" dirty="0"/>
              <a:t> </a:t>
            </a:r>
            <a:r>
              <a:rPr lang="en-US" dirty="0" err="1"/>
              <a:t>toàn</a:t>
            </a:r>
            <a:r>
              <a:rPr lang="en-US" dirty="0"/>
              <a:t> </a:t>
            </a:r>
            <a:r>
              <a:rPr lang="en-US" dirty="0" err="1"/>
              <a:t>vào</a:t>
            </a:r>
            <a:r>
              <a:rPr lang="en-US" dirty="0"/>
              <a:t> </a:t>
            </a:r>
            <a:r>
              <a:rPr lang="en-US" dirty="0" err="1"/>
              <a:t>ngưỡng</a:t>
            </a:r>
            <a:r>
              <a:rPr lang="en-US" dirty="0"/>
              <a:t> T. </a:t>
            </a:r>
            <a:r>
              <a:rPr lang="en-US" dirty="0" err="1"/>
              <a:t>Nếu</a:t>
            </a:r>
            <a:r>
              <a:rPr lang="en-US" dirty="0"/>
              <a:t> ta </a:t>
            </a:r>
            <a:r>
              <a:rPr lang="en-US" dirty="0" err="1"/>
              <a:t>chọn</a:t>
            </a:r>
            <a:r>
              <a:rPr lang="en-US" dirty="0"/>
              <a:t> T </a:t>
            </a:r>
            <a:r>
              <a:rPr lang="en-US" dirty="0" err="1"/>
              <a:t>có</a:t>
            </a:r>
            <a:r>
              <a:rPr lang="en-US" dirty="0"/>
              <a:t> </a:t>
            </a:r>
            <a:r>
              <a:rPr lang="en-US" dirty="0" err="1"/>
              <a:t>giá</a:t>
            </a:r>
            <a:r>
              <a:rPr lang="en-US" dirty="0"/>
              <a:t> </a:t>
            </a:r>
            <a:r>
              <a:rPr lang="en-US" dirty="0" err="1"/>
              <a:t>trị</a:t>
            </a:r>
            <a:r>
              <a:rPr lang="en-US" dirty="0"/>
              <a:t> </a:t>
            </a:r>
            <a:r>
              <a:rPr lang="en-US" dirty="0" err="1"/>
              <a:t>tốt</a:t>
            </a:r>
            <a:r>
              <a:rPr lang="en-US" dirty="0"/>
              <a:t> </a:t>
            </a:r>
            <a:r>
              <a:rPr lang="en-US" dirty="0" err="1"/>
              <a:t>thì</a:t>
            </a:r>
            <a:r>
              <a:rPr lang="en-US" dirty="0"/>
              <a:t> </a:t>
            </a:r>
            <a:r>
              <a:rPr lang="en-US" dirty="0" err="1"/>
              <a:t>ảnh</a:t>
            </a:r>
            <a:r>
              <a:rPr lang="en-US" dirty="0"/>
              <a:t> </a:t>
            </a:r>
            <a:r>
              <a:rPr lang="en-US" dirty="0" err="1"/>
              <a:t>kết</a:t>
            </a:r>
            <a:r>
              <a:rPr lang="en-US" dirty="0"/>
              <a:t> </a:t>
            </a:r>
            <a:r>
              <a:rPr lang="en-US" dirty="0" err="1"/>
              <a:t>quả</a:t>
            </a:r>
            <a:r>
              <a:rPr lang="en-US" dirty="0"/>
              <a:t> </a:t>
            </a:r>
            <a:r>
              <a:rPr lang="en-US" dirty="0" err="1"/>
              <a:t>của</a:t>
            </a:r>
            <a:r>
              <a:rPr lang="en-US" dirty="0"/>
              <a:t> </a:t>
            </a:r>
            <a:r>
              <a:rPr lang="en-US" dirty="0" err="1"/>
              <a:t>chúng</a:t>
            </a:r>
            <a:r>
              <a:rPr lang="en-US" dirty="0"/>
              <a:t> ta </a:t>
            </a:r>
            <a:r>
              <a:rPr lang="en-US" dirty="0" err="1"/>
              <a:t>sẽ</a:t>
            </a:r>
            <a:r>
              <a:rPr lang="en-US" dirty="0"/>
              <a:t> </a:t>
            </a:r>
            <a:r>
              <a:rPr lang="en-US" dirty="0" err="1"/>
              <a:t>chất</a:t>
            </a:r>
            <a:r>
              <a:rPr lang="en-US" dirty="0"/>
              <a:t> </a:t>
            </a:r>
            <a:r>
              <a:rPr lang="en-US" dirty="0" err="1"/>
              <a:t>lượng</a:t>
            </a:r>
            <a:r>
              <a:rPr lang="en-US" dirty="0"/>
              <a:t>. </a:t>
            </a:r>
            <a:r>
              <a:rPr lang="en-US" dirty="0" err="1"/>
              <a:t>Còn</a:t>
            </a:r>
            <a:r>
              <a:rPr lang="en-US" dirty="0"/>
              <a:t> ta </a:t>
            </a:r>
            <a:r>
              <a:rPr lang="en-US" dirty="0" err="1"/>
              <a:t>chọn</a:t>
            </a:r>
            <a:r>
              <a:rPr lang="en-US" dirty="0"/>
              <a:t> T </a:t>
            </a:r>
            <a:r>
              <a:rPr lang="en-US" dirty="0" err="1"/>
              <a:t>mà</a:t>
            </a:r>
            <a:r>
              <a:rPr lang="en-US" dirty="0"/>
              <a:t> </a:t>
            </a:r>
            <a:r>
              <a:rPr lang="en-US" dirty="0" err="1"/>
              <a:t>không</a:t>
            </a:r>
            <a:r>
              <a:rPr lang="en-US" dirty="0"/>
              <a:t> </a:t>
            </a:r>
            <a:r>
              <a:rPr lang="en-US" dirty="0" err="1"/>
              <a:t>đúng</a:t>
            </a:r>
            <a:r>
              <a:rPr lang="en-US" dirty="0"/>
              <a:t> </a:t>
            </a:r>
            <a:r>
              <a:rPr lang="en-US" dirty="0" err="1"/>
              <a:t>theo</a:t>
            </a:r>
            <a:r>
              <a:rPr lang="en-US" dirty="0"/>
              <a:t> </a:t>
            </a:r>
            <a:r>
              <a:rPr lang="en-US" dirty="0" err="1"/>
              <a:t>ảnh</a:t>
            </a:r>
            <a:r>
              <a:rPr lang="en-US" dirty="0"/>
              <a:t> </a:t>
            </a:r>
            <a:r>
              <a:rPr lang="en-US" dirty="0" err="1"/>
              <a:t>của</a:t>
            </a:r>
            <a:r>
              <a:rPr lang="en-US" dirty="0"/>
              <a:t> </a:t>
            </a:r>
            <a:r>
              <a:rPr lang="en-US" dirty="0" err="1"/>
              <a:t>mình</a:t>
            </a:r>
            <a:r>
              <a:rPr lang="en-US" dirty="0"/>
              <a:t> </a:t>
            </a:r>
            <a:r>
              <a:rPr lang="en-US" dirty="0" err="1"/>
              <a:t>thì</a:t>
            </a:r>
            <a:r>
              <a:rPr lang="en-US" dirty="0"/>
              <a:t> </a:t>
            </a:r>
            <a:r>
              <a:rPr lang="en-US" dirty="0" err="1"/>
              <a:t>nó</a:t>
            </a:r>
            <a:r>
              <a:rPr lang="en-US" dirty="0"/>
              <a:t> </a:t>
            </a:r>
            <a:r>
              <a:rPr lang="en-US" dirty="0" err="1"/>
              <a:t>sẽ</a:t>
            </a:r>
            <a:r>
              <a:rPr lang="en-US" dirty="0"/>
              <a:t> </a:t>
            </a:r>
            <a:r>
              <a:rPr lang="en-US" dirty="0" err="1"/>
              <a:t>ảnh</a:t>
            </a:r>
            <a:r>
              <a:rPr lang="en-US" dirty="0"/>
              <a:t> </a:t>
            </a:r>
            <a:r>
              <a:rPr lang="en-US" dirty="0" err="1"/>
              <a:t>hưởng</a:t>
            </a:r>
            <a:r>
              <a:rPr lang="en-US" dirty="0"/>
              <a:t> </a:t>
            </a:r>
            <a:r>
              <a:rPr lang="en-US" dirty="0" err="1"/>
              <a:t>đến</a:t>
            </a:r>
            <a:r>
              <a:rPr lang="en-US" dirty="0"/>
              <a:t> </a:t>
            </a:r>
            <a:r>
              <a:rPr lang="en-US" dirty="0" err="1"/>
              <a:t>chất</a:t>
            </a:r>
            <a:r>
              <a:rPr lang="en-US" dirty="0"/>
              <a:t> </a:t>
            </a:r>
            <a:r>
              <a:rPr lang="en-US" dirty="0" err="1"/>
              <a:t>lượng</a:t>
            </a:r>
            <a:r>
              <a:rPr lang="en-US" dirty="0"/>
              <a:t> </a:t>
            </a:r>
            <a:r>
              <a:rPr lang="en-US" dirty="0" err="1"/>
              <a:t>đầu</a:t>
            </a:r>
            <a:r>
              <a:rPr lang="en-US" dirty="0"/>
              <a:t> </a:t>
            </a:r>
            <a:r>
              <a:rPr lang="en-US" dirty="0" err="1"/>
              <a:t>ra</a:t>
            </a:r>
            <a:r>
              <a:rPr lang="en-US" dirty="0"/>
              <a:t> </a:t>
            </a:r>
            <a:r>
              <a:rPr lang="en-US" dirty="0" err="1"/>
              <a:t>của</a:t>
            </a:r>
            <a:r>
              <a:rPr lang="en-US" dirty="0"/>
              <a:t> </a:t>
            </a:r>
            <a:r>
              <a:rPr lang="en-US" dirty="0" err="1"/>
              <a:t>ảnh</a:t>
            </a:r>
            <a:r>
              <a:rPr lang="en-US" dirty="0"/>
              <a:t>. Khi </a:t>
            </a:r>
            <a:r>
              <a:rPr lang="en-US" dirty="0" err="1"/>
              <a:t>chúng</a:t>
            </a:r>
            <a:r>
              <a:rPr lang="en-US" dirty="0"/>
              <a:t> ta </a:t>
            </a:r>
            <a:r>
              <a:rPr lang="en-US" dirty="0" err="1"/>
              <a:t>chọn</a:t>
            </a:r>
            <a:r>
              <a:rPr lang="en-US" dirty="0"/>
              <a:t> </a:t>
            </a:r>
            <a:r>
              <a:rPr lang="en-US" dirty="0" err="1"/>
              <a:t>ngưỡng</a:t>
            </a:r>
            <a:r>
              <a:rPr lang="en-US" dirty="0"/>
              <a:t> </a:t>
            </a:r>
            <a:r>
              <a:rPr lang="en-US" dirty="0" err="1"/>
              <a:t>quá</a:t>
            </a:r>
            <a:r>
              <a:rPr lang="en-US" dirty="0"/>
              <a:t> </a:t>
            </a:r>
            <a:r>
              <a:rPr lang="en-US" dirty="0" err="1"/>
              <a:t>thấp</a:t>
            </a:r>
            <a:r>
              <a:rPr lang="en-US" dirty="0"/>
              <a:t> </a:t>
            </a:r>
            <a:r>
              <a:rPr lang="en-US" dirty="0" err="1"/>
              <a:t>ảnh</a:t>
            </a:r>
            <a:r>
              <a:rPr lang="en-US" dirty="0"/>
              <a:t> </a:t>
            </a:r>
            <a:r>
              <a:rPr lang="en-US" dirty="0" err="1"/>
              <a:t>sẽ</a:t>
            </a:r>
            <a:r>
              <a:rPr lang="en-US" dirty="0"/>
              <a:t> </a:t>
            </a:r>
            <a:r>
              <a:rPr lang="en-US" dirty="0" err="1"/>
              <a:t>bị</a:t>
            </a:r>
            <a:r>
              <a:rPr lang="en-US" dirty="0"/>
              <a:t> </a:t>
            </a:r>
            <a:r>
              <a:rPr lang="en-US" dirty="0" err="1"/>
              <a:t>mất</a:t>
            </a:r>
            <a:r>
              <a:rPr lang="en-US" dirty="0"/>
              <a:t> </a:t>
            </a:r>
            <a:r>
              <a:rPr lang="en-US" dirty="0" err="1"/>
              <a:t>một</a:t>
            </a:r>
            <a:r>
              <a:rPr lang="en-US" dirty="0"/>
              <a:t> </a:t>
            </a:r>
            <a:r>
              <a:rPr lang="en-US" dirty="0" err="1"/>
              <a:t>số</a:t>
            </a:r>
            <a:r>
              <a:rPr lang="en-US" dirty="0"/>
              <a:t> </a:t>
            </a:r>
            <a:r>
              <a:rPr lang="en-US" dirty="0" err="1"/>
              <a:t>thông</a:t>
            </a:r>
            <a:r>
              <a:rPr lang="en-US" dirty="0"/>
              <a:t> tin </a:t>
            </a:r>
            <a:r>
              <a:rPr lang="en-US" dirty="0" err="1"/>
              <a:t>như</a:t>
            </a:r>
            <a:r>
              <a:rPr lang="en-US" dirty="0"/>
              <a:t> </a:t>
            </a:r>
            <a:r>
              <a:rPr lang="en-US" dirty="0" err="1"/>
              <a:t>hình</a:t>
            </a:r>
            <a:r>
              <a:rPr lang="en-US" dirty="0"/>
              <a:t> </a:t>
            </a:r>
            <a:r>
              <a:rPr lang="en-US" dirty="0" err="1"/>
              <a:t>này</a:t>
            </a:r>
            <a:r>
              <a:rPr lang="en-US" dirty="0"/>
              <a:t>. </a:t>
            </a:r>
            <a:r>
              <a:rPr lang="en-US" dirty="0" err="1"/>
              <a:t>còn</a:t>
            </a:r>
            <a:r>
              <a:rPr lang="en-US" dirty="0"/>
              <a:t> </a:t>
            </a:r>
            <a:r>
              <a:rPr lang="en-US" dirty="0" err="1"/>
              <a:t>khi</a:t>
            </a:r>
            <a:r>
              <a:rPr lang="en-US" dirty="0"/>
              <a:t> </a:t>
            </a:r>
            <a:r>
              <a:rPr lang="en-US" dirty="0" err="1"/>
              <a:t>chọn</a:t>
            </a:r>
            <a:r>
              <a:rPr lang="en-US" dirty="0"/>
              <a:t> </a:t>
            </a:r>
            <a:r>
              <a:rPr lang="en-US" dirty="0" err="1"/>
              <a:t>ảnh</a:t>
            </a:r>
            <a:r>
              <a:rPr lang="en-US" dirty="0"/>
              <a:t> </a:t>
            </a:r>
            <a:r>
              <a:rPr lang="en-US" dirty="0" err="1"/>
              <a:t>quá</a:t>
            </a:r>
            <a:r>
              <a:rPr lang="en-US" dirty="0"/>
              <a:t> </a:t>
            </a:r>
            <a:r>
              <a:rPr lang="en-US" dirty="0" err="1"/>
              <a:t>cao</a:t>
            </a:r>
            <a:r>
              <a:rPr lang="en-US" dirty="0"/>
              <a:t> </a:t>
            </a:r>
            <a:r>
              <a:rPr lang="en-US" dirty="0" err="1"/>
              <a:t>ảnh</a:t>
            </a:r>
            <a:r>
              <a:rPr lang="en-US" dirty="0"/>
              <a:t> </a:t>
            </a:r>
            <a:r>
              <a:rPr lang="en-US" dirty="0" err="1"/>
              <a:t>kết</a:t>
            </a:r>
            <a:r>
              <a:rPr lang="en-US" dirty="0"/>
              <a:t> </a:t>
            </a:r>
            <a:r>
              <a:rPr lang="en-US" dirty="0" err="1"/>
              <a:t>quả</a:t>
            </a:r>
            <a:r>
              <a:rPr lang="en-US" dirty="0"/>
              <a:t> </a:t>
            </a:r>
            <a:r>
              <a:rPr lang="en-US" dirty="0" err="1"/>
              <a:t>sẽ</a:t>
            </a:r>
            <a:r>
              <a:rPr lang="en-US" dirty="0"/>
              <a:t> </a:t>
            </a:r>
            <a:r>
              <a:rPr lang="en-US" dirty="0" err="1"/>
              <a:t>thế</a:t>
            </a:r>
            <a:r>
              <a:rPr lang="en-US" dirty="0"/>
              <a:t> </a:t>
            </a:r>
            <a:r>
              <a:rPr lang="en-US" dirty="0" err="1"/>
              <a:t>này</a:t>
            </a:r>
            <a:r>
              <a:rPr lang="en-US" dirty="0"/>
              <a:t>. </a:t>
            </a:r>
            <a:r>
              <a:rPr lang="en-US" dirty="0" err="1"/>
              <a:t>Giá</a:t>
            </a:r>
            <a:r>
              <a:rPr lang="en-US" dirty="0"/>
              <a:t> </a:t>
            </a:r>
            <a:r>
              <a:rPr lang="en-US" dirty="0" err="1"/>
              <a:t>trị</a:t>
            </a:r>
            <a:r>
              <a:rPr lang="en-US" dirty="0"/>
              <a:t> </a:t>
            </a:r>
            <a:r>
              <a:rPr lang="en-US" dirty="0" err="1"/>
              <a:t>của</a:t>
            </a:r>
            <a:r>
              <a:rPr lang="en-US" dirty="0"/>
              <a:t> T </a:t>
            </a:r>
            <a:r>
              <a:rPr lang="en-US" dirty="0" err="1"/>
              <a:t>tốt</a:t>
            </a:r>
            <a:r>
              <a:rPr lang="en-US" dirty="0"/>
              <a:t> </a:t>
            </a:r>
            <a:r>
              <a:rPr lang="en-US" dirty="0" err="1"/>
              <a:t>nhất</a:t>
            </a:r>
            <a:r>
              <a:rPr lang="en-US" dirty="0"/>
              <a:t> </a:t>
            </a:r>
            <a:r>
              <a:rPr lang="en-US" dirty="0" err="1"/>
              <a:t>để</a:t>
            </a:r>
            <a:r>
              <a:rPr lang="en-US" dirty="0"/>
              <a:t> thresholding </a:t>
            </a:r>
            <a:r>
              <a:rPr lang="en-US" dirty="0" err="1"/>
              <a:t>là</a:t>
            </a:r>
            <a:r>
              <a:rPr lang="en-US" dirty="0"/>
              <a:t> </a:t>
            </a:r>
            <a:r>
              <a:rPr lang="en-US" dirty="0" err="1"/>
              <a:t>nằm</a:t>
            </a:r>
            <a:r>
              <a:rPr lang="en-US" dirty="0"/>
              <a:t> </a:t>
            </a:r>
            <a:r>
              <a:rPr lang="en-US" dirty="0" err="1"/>
              <a:t>giữa</a:t>
            </a:r>
            <a:r>
              <a:rPr lang="en-US" dirty="0"/>
              <a:t> </a:t>
            </a:r>
            <a:r>
              <a:rPr lang="en-US" dirty="0" err="1"/>
              <a:t>hai</a:t>
            </a:r>
            <a:r>
              <a:rPr lang="en-US" dirty="0"/>
              <a:t> </a:t>
            </a:r>
            <a:r>
              <a:rPr lang="en-US" dirty="0" err="1"/>
              <a:t>đỉnh</a:t>
            </a:r>
            <a:r>
              <a:rPr lang="en-US" dirty="0"/>
              <a:t> </a:t>
            </a:r>
            <a:r>
              <a:rPr lang="en-US" dirty="0" err="1"/>
              <a:t>của</a:t>
            </a:r>
            <a:r>
              <a:rPr lang="en-US" dirty="0"/>
              <a:t> histogram, </a:t>
            </a:r>
            <a:r>
              <a:rPr lang="vi-VN" b="1" dirty="0"/>
              <a:t>vì đó là vị trí tối ưu để phân tách pixel thuộc về nền và vật thể. Tại điểm giữa, sự nhầm lẫn giữa hai lớp là thấp nhất, giúp tách đối tượng ra khỏi nền một cách chính xác nhất.“</a:t>
            </a:r>
            <a:r>
              <a:rPr lang="en-US" b="1" dirty="0"/>
              <a:t> </a:t>
            </a:r>
            <a:r>
              <a:rPr lang="en-US" b="1" dirty="0" err="1"/>
              <a:t>Tuy</a:t>
            </a:r>
            <a:r>
              <a:rPr lang="en-US" b="1" dirty="0"/>
              <a:t> </a:t>
            </a:r>
            <a:r>
              <a:rPr lang="en-US" b="1" dirty="0" err="1"/>
              <a:t>nhiên</a:t>
            </a:r>
            <a:r>
              <a:rPr lang="en-US" b="1" dirty="0"/>
              <a:t> histogram </a:t>
            </a:r>
            <a:r>
              <a:rPr lang="en-US" b="1" dirty="0" err="1"/>
              <a:t>của</a:t>
            </a:r>
            <a:r>
              <a:rPr lang="en-US" b="1" dirty="0"/>
              <a:t> </a:t>
            </a:r>
            <a:r>
              <a:rPr lang="en-US" b="1" dirty="0" err="1"/>
              <a:t>một</a:t>
            </a:r>
            <a:r>
              <a:rPr lang="en-US" b="1" dirty="0"/>
              <a:t> </a:t>
            </a:r>
            <a:r>
              <a:rPr lang="en-US" b="1" dirty="0" err="1"/>
              <a:t>ảnh</a:t>
            </a:r>
            <a:r>
              <a:rPr lang="en-US" b="1" dirty="0"/>
              <a:t> </a:t>
            </a:r>
            <a:r>
              <a:rPr lang="en-US" b="1" dirty="0" err="1"/>
              <a:t>không</a:t>
            </a:r>
            <a:r>
              <a:rPr lang="en-US" b="1" dirty="0"/>
              <a:t> </a:t>
            </a:r>
            <a:r>
              <a:rPr lang="en-US" b="1" dirty="0" err="1"/>
              <a:t>phải</a:t>
            </a:r>
            <a:r>
              <a:rPr lang="en-US" b="1" dirty="0"/>
              <a:t> </a:t>
            </a:r>
            <a:r>
              <a:rPr lang="en-US" b="1" dirty="0" err="1"/>
              <a:t>lúc</a:t>
            </a:r>
            <a:r>
              <a:rPr lang="en-US" b="1" dirty="0"/>
              <a:t> </a:t>
            </a:r>
            <a:r>
              <a:rPr lang="en-US" b="1" dirty="0" err="1"/>
              <a:t>nào</a:t>
            </a:r>
            <a:r>
              <a:rPr lang="en-US" b="1" dirty="0"/>
              <a:t> </a:t>
            </a:r>
            <a:r>
              <a:rPr lang="en-US" b="1" dirty="0" err="1"/>
              <a:t>cũng</a:t>
            </a:r>
            <a:r>
              <a:rPr lang="en-US" b="1" dirty="0"/>
              <a:t> </a:t>
            </a:r>
            <a:r>
              <a:rPr lang="en-US" b="1" dirty="0" err="1"/>
              <a:t>rõ</a:t>
            </a:r>
            <a:r>
              <a:rPr lang="en-US" b="1" dirty="0"/>
              <a:t> rang </a:t>
            </a:r>
            <a:r>
              <a:rPr lang="en-US" b="1" dirty="0" err="1"/>
              <a:t>các</a:t>
            </a:r>
            <a:r>
              <a:rPr lang="en-US" b="1" dirty="0"/>
              <a:t> </a:t>
            </a:r>
            <a:r>
              <a:rPr lang="en-US" b="1" dirty="0" err="1"/>
              <a:t>đỉnh</a:t>
            </a:r>
            <a:r>
              <a:rPr lang="en-US" b="1" dirty="0"/>
              <a:t>. </a:t>
            </a:r>
            <a:r>
              <a:rPr lang="en-US" b="1" dirty="0" err="1"/>
              <a:t>Hình</a:t>
            </a:r>
            <a:r>
              <a:rPr lang="en-US" b="1" dirty="0"/>
              <a:t> </a:t>
            </a:r>
            <a:r>
              <a:rPr lang="en-US" b="1" dirty="0" err="1"/>
              <a:t>dáng</a:t>
            </a:r>
            <a:r>
              <a:rPr lang="en-US" b="1" dirty="0"/>
              <a:t> </a:t>
            </a:r>
            <a:r>
              <a:rPr lang="en-US" b="1" dirty="0" err="1"/>
              <a:t>của</a:t>
            </a:r>
            <a:r>
              <a:rPr lang="en-US" b="1" dirty="0"/>
              <a:t> histogram </a:t>
            </a:r>
            <a:r>
              <a:rPr lang="en-US" b="1" dirty="0" err="1"/>
              <a:t>bị</a:t>
            </a:r>
            <a:r>
              <a:rPr lang="en-US" b="1" dirty="0"/>
              <a:t> </a:t>
            </a:r>
            <a:r>
              <a:rPr lang="en-US" b="1" dirty="0" err="1"/>
              <a:t>ảnh</a:t>
            </a:r>
            <a:r>
              <a:rPr lang="en-US" b="1" dirty="0"/>
              <a:t> </a:t>
            </a:r>
            <a:r>
              <a:rPr lang="en-US" b="1" dirty="0" err="1"/>
              <a:t>hưởng</a:t>
            </a:r>
            <a:r>
              <a:rPr lang="en-US" b="1" dirty="0"/>
              <a:t> </a:t>
            </a:r>
            <a:r>
              <a:rPr lang="en-US" b="1" dirty="0" err="1"/>
              <a:t>bởi</a:t>
            </a:r>
            <a:r>
              <a:rPr lang="en-US" b="1" dirty="0"/>
              <a:t> </a:t>
            </a:r>
            <a:r>
              <a:rPr lang="en-US" b="1" dirty="0" err="1"/>
              <a:t>một</a:t>
            </a:r>
            <a:r>
              <a:rPr lang="en-US" b="1" dirty="0"/>
              <a:t> </a:t>
            </a:r>
            <a:r>
              <a:rPr lang="en-US" b="1" dirty="0" err="1"/>
              <a:t>số</a:t>
            </a:r>
            <a:r>
              <a:rPr lang="en-US" b="1" dirty="0"/>
              <a:t> </a:t>
            </a:r>
            <a:r>
              <a:rPr lang="en-US" b="1" dirty="0" err="1"/>
              <a:t>yếu</a:t>
            </a:r>
            <a:r>
              <a:rPr lang="en-US" b="1" dirty="0"/>
              <a:t> </a:t>
            </a:r>
            <a:r>
              <a:rPr lang="en-US" b="1" dirty="0" err="1"/>
              <a:t>tố</a:t>
            </a:r>
            <a:r>
              <a:rPr lang="en-US" b="1" dirty="0"/>
              <a:t> </a:t>
            </a:r>
            <a:r>
              <a:rPr lang="en-US" b="1" dirty="0" err="1"/>
              <a:t>đặc</a:t>
            </a:r>
            <a:r>
              <a:rPr lang="en-US" b="1" dirty="0"/>
              <a:t> </a:t>
            </a:r>
            <a:r>
              <a:rPr lang="en-US" b="1" dirty="0" err="1"/>
              <a:t>biệt</a:t>
            </a:r>
            <a:r>
              <a:rPr lang="en-US" b="1" dirty="0"/>
              <a:t> </a:t>
            </a:r>
            <a:r>
              <a:rPr lang="en-US" b="1" dirty="0" err="1"/>
              <a:t>là</a:t>
            </a:r>
            <a:r>
              <a:rPr lang="en-US" b="1" dirty="0"/>
              <a:t> </a:t>
            </a:r>
            <a:r>
              <a:rPr lang="en-US" b="1" dirty="0" err="1"/>
              <a:t>nhiễu</a:t>
            </a:r>
            <a:r>
              <a:rPr lang="en-US" b="1" dirty="0"/>
              <a:t> </a:t>
            </a:r>
            <a:r>
              <a:rPr lang="en-US" b="1" dirty="0" err="1"/>
              <a:t>và</a:t>
            </a:r>
            <a:r>
              <a:rPr lang="en-US" b="1" dirty="0"/>
              <a:t> </a:t>
            </a:r>
            <a:r>
              <a:rPr lang="en-US" b="1" dirty="0" err="1"/>
              <a:t>ánh</a:t>
            </a:r>
            <a:r>
              <a:rPr lang="en-US" b="1" dirty="0"/>
              <a:t> </a:t>
            </a:r>
            <a:r>
              <a:rPr lang="en-US" b="1" dirty="0" err="1"/>
              <a:t>sáng</a:t>
            </a:r>
            <a:r>
              <a:rPr lang="en-US" b="1" dirty="0"/>
              <a:t>. </a:t>
            </a:r>
            <a:endParaRPr lang="vi-VN" dirty="0"/>
          </a:p>
          <a:p>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5</a:t>
            </a:fld>
            <a:endParaRPr lang="en-US"/>
          </a:p>
        </p:txBody>
      </p:sp>
    </p:spTree>
    <p:extLst>
      <p:ext uri="{BB962C8B-B14F-4D97-AF65-F5344CB8AC3E}">
        <p14:creationId xmlns:p14="http://schemas.microsoft.com/office/powerpoint/2010/main" val="2688949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6</a:t>
            </a:fld>
            <a:endParaRPr lang="en-US"/>
          </a:p>
        </p:txBody>
      </p:sp>
    </p:spTree>
    <p:extLst>
      <p:ext uri="{BB962C8B-B14F-4D97-AF65-F5344CB8AC3E}">
        <p14:creationId xmlns:p14="http://schemas.microsoft.com/office/powerpoint/2010/main" val="1280490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TimesTen-Roman"/>
              </a:rPr>
              <a:t>Figure 10.34(a) is the noisy image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8</a:t>
            </a:fld>
            <a:endParaRPr lang="en-US"/>
          </a:p>
        </p:txBody>
      </p:sp>
    </p:spTree>
    <p:extLst>
      <p:ext uri="{BB962C8B-B14F-4D97-AF65-F5344CB8AC3E}">
        <p14:creationId xmlns:p14="http://schemas.microsoft.com/office/powerpoint/2010/main" val="165218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Thuật toán Iterative Selection Thresholding hoạt động hiệu quả trong trường hợp này vì histogram có hai đỉnh phân biệt rõ ràng và thung lũng nằm giữa.</a:t>
            </a:r>
            <a:endParaRPr lang="en-US" dirty="0"/>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11</a:t>
            </a:fld>
            <a:endParaRPr lang="en-US"/>
          </a:p>
        </p:txBody>
      </p:sp>
    </p:spTree>
    <p:extLst>
      <p:ext uri="{BB962C8B-B14F-4D97-AF65-F5344CB8AC3E}">
        <p14:creationId xmlns:p14="http://schemas.microsoft.com/office/powerpoint/2010/main" val="3371183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12</a:t>
            </a:fld>
            <a:endParaRPr lang="en-US"/>
          </a:p>
        </p:txBody>
      </p:sp>
    </p:spTree>
    <p:extLst>
      <p:ext uri="{BB962C8B-B14F-4D97-AF65-F5344CB8AC3E}">
        <p14:creationId xmlns:p14="http://schemas.microsoft.com/office/powerpoint/2010/main" val="3679182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each pixel, a window around it is selected. The pixel value is compared to a threshold computed from the window's values. If it's greater, the pixel is set to 255; otherwise, 0.</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25</a:t>
            </a:fld>
            <a:endParaRPr lang="en-US"/>
          </a:p>
        </p:txBody>
      </p:sp>
    </p:spTree>
    <p:extLst>
      <p:ext uri="{BB962C8B-B14F-4D97-AF65-F5344CB8AC3E}">
        <p14:creationId xmlns:p14="http://schemas.microsoft.com/office/powerpoint/2010/main" val="15504576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2" cstate="print"/>
          <a:srcRect l="47089"/>
          <a:stretch>
            <a:fillRect/>
          </a:stretch>
        </p:blipFill>
        <p:spPr bwMode="auto">
          <a:xfrm>
            <a:off x="9727843" y="59499"/>
            <a:ext cx="1168096" cy="657867"/>
          </a:xfrm>
          <a:prstGeom prst="rect">
            <a:avLst/>
          </a:prstGeom>
          <a:noFill/>
          <a:ln w="9525">
            <a:noFill/>
            <a:miter lim="800000"/>
            <a:headEnd/>
            <a:tailEnd/>
          </a:ln>
        </p:spPr>
      </p:pic>
      <p:sp>
        <p:nvSpPr>
          <p:cNvPr id="9" name="직사각형 8"/>
          <p:cNvSpPr/>
          <p:nvPr/>
        </p:nvSpPr>
        <p:spPr>
          <a:xfrm>
            <a:off x="0" y="1700809"/>
            <a:ext cx="12192000" cy="2095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sz="2400">
              <a:solidFill>
                <a:srgbClr val="FFFFFF"/>
              </a:solidFill>
            </a:endParaRPr>
          </a:p>
        </p:txBody>
      </p:sp>
      <p:sp>
        <p:nvSpPr>
          <p:cNvPr id="11" name="TextBox 10"/>
          <p:cNvSpPr txBox="1"/>
          <p:nvPr/>
        </p:nvSpPr>
        <p:spPr>
          <a:xfrm>
            <a:off x="0" y="1"/>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sp>
        <p:nvSpPr>
          <p:cNvPr id="12" name="Text Box 11"/>
          <p:cNvSpPr txBox="1">
            <a:spLocks noChangeArrowheads="1"/>
          </p:cNvSpPr>
          <p:nvPr/>
        </p:nvSpPr>
        <p:spPr bwMode="auto">
          <a:xfrm>
            <a:off x="3983765" y="5445223"/>
            <a:ext cx="4416491" cy="297454"/>
          </a:xfrm>
          <a:prstGeom prst="rect">
            <a:avLst/>
          </a:prstGeom>
          <a:noFill/>
          <a:ln w="9525">
            <a:noFill/>
            <a:miter lim="800000"/>
          </a:ln>
          <a:effectLst/>
        </p:spPr>
        <p:txBody>
          <a:bodyPr wrap="square">
            <a:spAutoFit/>
          </a:bodyPr>
          <a:lstStyle/>
          <a:p>
            <a:pPr algn="ctr">
              <a:spcBef>
                <a:spcPct val="50000"/>
              </a:spcBef>
              <a:defRPr/>
            </a:pPr>
            <a:r>
              <a:rPr lang="en-US" altLang="ko-KR" sz="1335" dirty="0">
                <a:solidFill>
                  <a:srgbClr val="FF3300"/>
                </a:solidFill>
                <a:latin typeface="양재참숯체B" pitchFamily="18" charset="-127"/>
                <a:ea typeface="양재참숯체B" pitchFamily="18" charset="-127"/>
              </a:rPr>
              <a:t>X</a:t>
            </a:r>
            <a:r>
              <a:rPr lang="en-US" altLang="ko-KR" sz="1335" dirty="0">
                <a:latin typeface="양재참숯체B" pitchFamily="18" charset="-127"/>
                <a:ea typeface="양재참숯체B" pitchFamily="18" charset="-127"/>
              </a:rPr>
              <a:t>-ray </a:t>
            </a:r>
            <a:r>
              <a:rPr lang="en-US" altLang="ko-KR" sz="1335" dirty="0">
                <a:solidFill>
                  <a:srgbClr val="FF3300"/>
                </a:solidFill>
                <a:latin typeface="양재참숯체B" pitchFamily="18" charset="-127"/>
                <a:ea typeface="양재참숯체B" pitchFamily="18" charset="-127"/>
              </a:rPr>
              <a:t>A</a:t>
            </a:r>
            <a:r>
              <a:rPr lang="en-US" altLang="ko-KR" sz="1335" dirty="0">
                <a:latin typeface="양재참숯체B" pitchFamily="18" charset="-127"/>
                <a:ea typeface="양재참숯체B" pitchFamily="18" charset="-127"/>
              </a:rPr>
              <a:t>utomatic </a:t>
            </a:r>
            <a:r>
              <a:rPr lang="en-US" altLang="ko-KR" sz="1335" dirty="0">
                <a:solidFill>
                  <a:srgbClr val="FF3300"/>
                </a:solidFill>
                <a:latin typeface="양재참숯체B" pitchFamily="18" charset="-127"/>
                <a:ea typeface="양재참숯체B" pitchFamily="18" charset="-127"/>
              </a:rPr>
              <a:t>V</a:t>
            </a:r>
            <a:r>
              <a:rPr lang="en-US" altLang="ko-KR" sz="1335" dirty="0">
                <a:latin typeface="양재참숯체B" pitchFamily="18" charset="-127"/>
                <a:ea typeface="양재참숯체B" pitchFamily="18" charset="-127"/>
              </a:rPr>
              <a:t>ision </a:t>
            </a:r>
            <a:r>
              <a:rPr lang="en-US" altLang="ko-KR" sz="1335" dirty="0">
                <a:solidFill>
                  <a:srgbClr val="FF3300"/>
                </a:solidFill>
                <a:latin typeface="양재참숯체B" pitchFamily="18" charset="-127"/>
                <a:ea typeface="양재참숯체B" pitchFamily="18" charset="-127"/>
              </a:rPr>
              <a:t>I</a:t>
            </a:r>
            <a:r>
              <a:rPr lang="en-US" altLang="ko-KR" sz="1335" dirty="0">
                <a:latin typeface="양재참숯체B" pitchFamily="18" charset="-127"/>
                <a:ea typeface="양재참숯체B" pitchFamily="18" charset="-127"/>
              </a:rPr>
              <a:t>nspection </a:t>
            </a:r>
            <a:r>
              <a:rPr lang="en-US" altLang="ko-KR" sz="1335" dirty="0">
                <a:solidFill>
                  <a:srgbClr val="FF3300"/>
                </a:solidFill>
                <a:latin typeface="양재참숯체B" pitchFamily="18" charset="-127"/>
                <a:ea typeface="양재참숯체B" pitchFamily="18" charset="-127"/>
              </a:rPr>
              <a:t>S</a:t>
            </a:r>
            <a:r>
              <a:rPr lang="en-US" altLang="ko-KR" sz="1335" dirty="0">
                <a:latin typeface="양재참숯체B" pitchFamily="18" charset="-127"/>
                <a:ea typeface="양재참숯체B" pitchFamily="18" charset="-127"/>
              </a:rPr>
              <a:t>ystem</a:t>
            </a:r>
          </a:p>
        </p:txBody>
      </p:sp>
      <p:sp>
        <p:nvSpPr>
          <p:cNvPr id="15" name="TextBox 14"/>
          <p:cNvSpPr txBox="1"/>
          <p:nvPr/>
        </p:nvSpPr>
        <p:spPr>
          <a:xfrm>
            <a:off x="-39692" y="6529706"/>
            <a:ext cx="5273085" cy="297454"/>
          </a:xfrm>
          <a:prstGeom prst="rect">
            <a:avLst/>
          </a:prstGeom>
          <a:noFill/>
        </p:spPr>
        <p:txBody>
          <a:bodyPr wrap="square" rtlCol="0">
            <a:spAutoFit/>
          </a:bodyPr>
          <a:lstStyle/>
          <a:p>
            <a:pPr marL="0" marR="0" indent="0" algn="l" defTabSz="1219200" rtl="0" eaLnBrk="1" fontAlgn="auto" latinLnBrk="1" hangingPunct="1">
              <a:lnSpc>
                <a:spcPct val="100000"/>
              </a:lnSpc>
              <a:spcBef>
                <a:spcPts val="0"/>
              </a:spcBef>
              <a:spcAft>
                <a:spcPts val="0"/>
              </a:spcAft>
              <a:buClrTx/>
              <a:buSzTx/>
              <a:buFontTx/>
              <a:buNone/>
              <a:defRPr/>
            </a:pPr>
            <a:r>
              <a:rPr lang="en-US" altLang="ko-KR"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rPr>
              <a:t>Copyright 2025. XAVIS all right reserved</a:t>
            </a:r>
            <a:endParaRPr lang="ko-KR" altLang="en-US"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cxnSp>
        <p:nvCxnSpPr>
          <p:cNvPr id="16" name="직선 연결선 15"/>
          <p:cNvCxnSpPr/>
          <p:nvPr/>
        </p:nvCxnSpPr>
        <p:spPr>
          <a:xfrm>
            <a:off x="0" y="6405331"/>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File:ISO 9001-2015.svg - Wikimedia Common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72331" y="29889"/>
            <a:ext cx="611948" cy="55949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943873" y="4677140"/>
            <a:ext cx="2095500" cy="67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91404" y="143630"/>
            <a:ext cx="1185097" cy="2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TextBox 7"/>
          <p:cNvSpPr txBox="1"/>
          <p:nvPr userDrawn="1"/>
        </p:nvSpPr>
        <p:spPr>
          <a:xfrm>
            <a:off x="0" y="6536770"/>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cxnSp>
        <p:nvCxnSpPr>
          <p:cNvPr id="9" name="직선 연결선 8"/>
          <p:cNvCxnSpPr/>
          <p:nvPr userDrawn="1"/>
        </p:nvCxnSpPr>
        <p:spPr>
          <a:xfrm>
            <a:off x="-96011" y="644691"/>
            <a:ext cx="123366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a:off x="0" y="6536392"/>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제목 개체 틀 1"/>
          <p:cNvSpPr>
            <a:spLocks noGrp="1"/>
          </p:cNvSpPr>
          <p:nvPr>
            <p:ph type="title" hasCustomPrompt="1"/>
          </p:nvPr>
        </p:nvSpPr>
        <p:spPr>
          <a:xfrm>
            <a:off x="335360" y="145499"/>
            <a:ext cx="7406613" cy="369524"/>
          </a:xfrm>
          <a:prstGeom prst="rect">
            <a:avLst/>
          </a:prstGeom>
        </p:spPr>
        <p:txBody>
          <a:bodyPr vert="horz" lIns="91440" tIns="45720" rIns="91440" bIns="45720" rtlCol="0" anchor="ctr">
            <a:noAutofit/>
          </a:bodyPr>
          <a:lstStyle>
            <a:lvl1pPr algn="l">
              <a:defRPr sz="2665" b="1">
                <a:latin typeface="+mj-lt"/>
              </a:defRPr>
            </a:lvl1pPr>
          </a:lstStyle>
          <a:p>
            <a:r>
              <a:rPr lang="ko-KR" altLang="en-US" dirty="0"/>
              <a:t>마스터 제목 스타일 편집</a:t>
            </a:r>
          </a:p>
        </p:txBody>
      </p:sp>
      <p:sp>
        <p:nvSpPr>
          <p:cNvPr id="5" name="텍스트 개체 틀 4"/>
          <p:cNvSpPr>
            <a:spLocks noGrp="1"/>
          </p:cNvSpPr>
          <p:nvPr>
            <p:ph type="body" sz="quarter" idx="13" hasCustomPrompt="1"/>
          </p:nvPr>
        </p:nvSpPr>
        <p:spPr>
          <a:xfrm>
            <a:off x="401069" y="817435"/>
            <a:ext cx="11233151" cy="5266267"/>
          </a:xfrm>
        </p:spPr>
        <p:txBody>
          <a:bodyPr>
            <a:normAutofit/>
          </a:bodyPr>
          <a:lstStyle>
            <a:lvl1pPr marL="0" indent="0">
              <a:buNone/>
              <a:defRPr sz="1865"/>
            </a:lvl1pPr>
            <a:lvl2pPr marL="609600" indent="0">
              <a:buNone/>
              <a:defRPr sz="1600"/>
            </a:lvl2pPr>
            <a:lvl3pPr>
              <a:defRPr sz="1465"/>
            </a:lvl3pPr>
            <a:lvl4pPr>
              <a:defRPr sz="1400"/>
            </a:lvl4pPr>
            <a:lvl5pPr>
              <a:defRPr sz="1400"/>
            </a:lvl5pPr>
          </a:lstStyle>
          <a:p>
            <a:pPr lvl="0"/>
            <a:r>
              <a:rPr lang="ko-KR" altLang="en-US" dirty="0"/>
              <a:t>마스터 텍스트 스타일을 편집합니다</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08649" y="164638"/>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4">
            <a:extLst>
              <a:ext uri="{FF2B5EF4-FFF2-40B4-BE49-F238E27FC236}">
                <a16:creationId xmlns:a16="http://schemas.microsoft.com/office/drawing/2014/main" id="{822FB824-242F-4974-A02A-AA8C70F8E9AE}"/>
              </a:ext>
            </a:extLst>
          </p:cNvPr>
          <p:cNvSpPr txBox="1">
            <a:spLocks/>
          </p:cNvSpPr>
          <p:nvPr userDrawn="1"/>
        </p:nvSpPr>
        <p:spPr>
          <a:xfrm>
            <a:off x="10835645"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5" name="슬라이드 번호 개체 틀 4">
            <a:extLst>
              <a:ext uri="{FF2B5EF4-FFF2-40B4-BE49-F238E27FC236}">
                <a16:creationId xmlns:a16="http://schemas.microsoft.com/office/drawing/2014/main" id="{D20FCB71-227F-4CD5-A603-3BAE835FF8FE}"/>
              </a:ext>
            </a:extLst>
          </p:cNvPr>
          <p:cNvSpPr txBox="1">
            <a:spLocks/>
          </p:cNvSpPr>
          <p:nvPr userDrawn="1"/>
        </p:nvSpPr>
        <p:spPr>
          <a:xfrm>
            <a:off x="5782284" y="6213309"/>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8A381-81F1-40BF-A1F3-1F818F8B7375}" type="slidenum">
              <a:rPr lang="ko-KR" altLang="en-US" smtClean="0"/>
              <a:pPr/>
              <a:t>‹#›</a:t>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338320" y="6399740"/>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7721600" y="6399739"/>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09600" y="6399741"/>
            <a:ext cx="755904"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727E1E5D-B8F5-450B-B1AE-9F98B333EDA3}"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1219200" rtl="0" eaLnBrk="1" latinLnBrk="1" hangingPunct="1">
        <a:spcBef>
          <a:spcPct val="0"/>
        </a:spcBef>
        <a:buNone/>
        <a:defRPr sz="3200" kern="1200">
          <a:solidFill>
            <a:schemeClr val="tx1"/>
          </a:solidFill>
          <a:latin typeface="+mn-lt"/>
          <a:ea typeface="+mj-ea"/>
          <a:cs typeface="+mj-cs"/>
        </a:defRPr>
      </a:lvl1pPr>
    </p:titleStyle>
    <p:bodyStyle>
      <a:lvl1pPr marL="457200" indent="-457200" algn="l" defTabSz="1219200" rtl="0" eaLnBrk="1" latinLnBrk="1" hangingPunct="1">
        <a:spcBef>
          <a:spcPct val="20000"/>
        </a:spcBef>
        <a:buFont typeface="Arial" panose="02080604020202020204" pitchFamily="34" charset="0"/>
        <a:buChar char="•"/>
        <a:defRPr sz="213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80604020202020204" pitchFamily="34" charset="0"/>
        <a:buChar char="–"/>
        <a:defRPr sz="186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80604020202020204" pitchFamily="34" charset="0"/>
        <a:buChar char="•"/>
        <a:defRPr sz="16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0.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37.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C0927-7DD3-87A7-221B-9BD470EFA459}"/>
              </a:ext>
            </a:extLst>
          </p:cNvPr>
          <p:cNvSpPr>
            <a:spLocks noGrp="1"/>
          </p:cNvSpPr>
          <p:nvPr>
            <p:ph type="title"/>
          </p:nvPr>
        </p:nvSpPr>
        <p:spPr/>
        <p:txBody>
          <a:bodyPr/>
          <a:lstStyle/>
          <a:p>
            <a:r>
              <a:rPr lang="en-US" dirty="0"/>
              <a:t>Timeline</a:t>
            </a:r>
          </a:p>
        </p:txBody>
      </p:sp>
      <p:graphicFrame>
        <p:nvGraphicFramePr>
          <p:cNvPr id="6" name="Table 5">
            <a:extLst>
              <a:ext uri="{FF2B5EF4-FFF2-40B4-BE49-F238E27FC236}">
                <a16:creationId xmlns:a16="http://schemas.microsoft.com/office/drawing/2014/main" id="{53BFD931-C0B7-DB36-E864-67FD613EB13C}"/>
              </a:ext>
            </a:extLst>
          </p:cNvPr>
          <p:cNvGraphicFramePr>
            <a:graphicFrameLocks noGrp="1"/>
          </p:cNvGraphicFramePr>
          <p:nvPr>
            <p:extLst>
              <p:ext uri="{D42A27DB-BD31-4B8C-83A1-F6EECF244321}">
                <p14:modId xmlns:p14="http://schemas.microsoft.com/office/powerpoint/2010/main" val="3930143186"/>
              </p:ext>
            </p:extLst>
          </p:nvPr>
        </p:nvGraphicFramePr>
        <p:xfrm>
          <a:off x="686513" y="975119"/>
          <a:ext cx="11172112" cy="5390756"/>
        </p:xfrm>
        <a:graphic>
          <a:graphicData uri="http://schemas.openxmlformats.org/drawingml/2006/table">
            <a:tbl>
              <a:tblPr firstRow="1" bandRow="1">
                <a:tableStyleId>{69012ECD-51FC-41F1-AA8D-1B2483CD663E}</a:tableStyleId>
              </a:tblPr>
              <a:tblGrid>
                <a:gridCol w="2523412">
                  <a:extLst>
                    <a:ext uri="{9D8B030D-6E8A-4147-A177-3AD203B41FA5}">
                      <a16:colId xmlns:a16="http://schemas.microsoft.com/office/drawing/2014/main" val="3764671087"/>
                    </a:ext>
                  </a:extLst>
                </a:gridCol>
                <a:gridCol w="6113829">
                  <a:extLst>
                    <a:ext uri="{9D8B030D-6E8A-4147-A177-3AD203B41FA5}">
                      <a16:colId xmlns:a16="http://schemas.microsoft.com/office/drawing/2014/main" val="2407458649"/>
                    </a:ext>
                  </a:extLst>
                </a:gridCol>
                <a:gridCol w="2534871">
                  <a:extLst>
                    <a:ext uri="{9D8B030D-6E8A-4147-A177-3AD203B41FA5}">
                      <a16:colId xmlns:a16="http://schemas.microsoft.com/office/drawing/2014/main" val="1949439589"/>
                    </a:ext>
                  </a:extLst>
                </a:gridCol>
              </a:tblGrid>
              <a:tr h="224036">
                <a:tc>
                  <a:txBody>
                    <a:bodyPr/>
                    <a:lstStyle/>
                    <a:p>
                      <a:pPr algn="ctr">
                        <a:lnSpc>
                          <a:spcPct val="100000"/>
                        </a:lnSpc>
                      </a:pPr>
                      <a:r>
                        <a:rPr lang="en-US" sz="1600" b="1" dirty="0">
                          <a:latin typeface="Times New Roman" panose="02020603050405020304" pitchFamily="18" charset="0"/>
                          <a:cs typeface="Times New Roman" panose="02020603050405020304" pitchFamily="18" charset="0"/>
                        </a:rPr>
                        <a:t>DATE</a:t>
                      </a:r>
                      <a:endParaRPr lang="en-US" sz="16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tc>
                  <a:txBody>
                    <a:bodyPr/>
                    <a:lstStyle/>
                    <a:p>
                      <a:pPr algn="ctr">
                        <a:lnSpc>
                          <a:spcPct val="100000"/>
                        </a:lnSpc>
                      </a:pPr>
                      <a:r>
                        <a:rPr lang="en-US" sz="1600" b="1" dirty="0">
                          <a:latin typeface="Times New Roman" panose="02020603050405020304" pitchFamily="18" charset="0"/>
                          <a:cs typeface="Times New Roman" panose="02020603050405020304" pitchFamily="18" charset="0"/>
                        </a:rPr>
                        <a:t>TOPICS</a:t>
                      </a:r>
                      <a:endParaRPr lang="en-US" sz="16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tc>
                  <a:txBody>
                    <a:bodyPr/>
                    <a:lstStyle/>
                    <a:p>
                      <a:pPr algn="ctr">
                        <a:lnSpc>
                          <a:spcPct val="100000"/>
                        </a:lnSpc>
                      </a:pPr>
                      <a:r>
                        <a:rPr lang="en-US" sz="1600" b="1" dirty="0">
                          <a:latin typeface="Times New Roman" panose="02020603050405020304" pitchFamily="18" charset="0"/>
                          <a:cs typeface="Times New Roman" panose="02020603050405020304" pitchFamily="18" charset="0"/>
                        </a:rPr>
                        <a:t>RELATED TOPIC</a:t>
                      </a:r>
                      <a:endParaRPr lang="en-US" sz="16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extLst>
                  <a:ext uri="{0D108BD9-81ED-4DB2-BD59-A6C34878D82A}">
                    <a16:rowId xmlns:a16="http://schemas.microsoft.com/office/drawing/2014/main" val="1389239333"/>
                  </a:ext>
                </a:extLst>
              </a:tr>
              <a:tr h="504082">
                <a:tc>
                  <a:txBody>
                    <a:bodyPr/>
                    <a:lstStyle/>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05/5/2025 – 09/5/2025</a:t>
                      </a: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Basic transformations: </a:t>
                      </a:r>
                      <a:r>
                        <a:rPr lang="en-US" sz="1600" b="0" dirty="0">
                          <a:solidFill>
                            <a:schemeClr val="tx2">
                              <a:lumMod val="50000"/>
                            </a:schemeClr>
                          </a:solidFill>
                          <a:latin typeface="Times New Roman" panose="02020603050405020304" pitchFamily="18" charset="0"/>
                          <a:cs typeface="Times New Roman" panose="02020603050405020304" pitchFamily="18" charset="0"/>
                        </a:rPr>
                        <a:t>Negative, Power Law, Log, Piecewise Linear stretching, Thresholding.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Histogram analysis: </a:t>
                      </a:r>
                      <a:r>
                        <a:rPr lang="en-US" sz="1600" dirty="0">
                          <a:solidFill>
                            <a:schemeClr val="tx2">
                              <a:lumMod val="50000"/>
                            </a:schemeClr>
                          </a:solidFill>
                          <a:latin typeface="Times New Roman" panose="02020603050405020304" pitchFamily="18" charset="0"/>
                          <a:cs typeface="Times New Roman" panose="02020603050405020304" pitchFamily="18" charset="0"/>
                        </a:rPr>
                        <a:t>Histogram Equalization, Histogram Matching, Contrast Local Adaptive Histogram Equalization.</a:t>
                      </a: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Basic transformations &amp; </a:t>
                      </a:r>
                    </a:p>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Histogram analysis</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202236337"/>
                  </a:ext>
                </a:extLst>
              </a:tr>
              <a:tr h="378061">
                <a:tc>
                  <a:txBody>
                    <a:bodyPr/>
                    <a:lstStyle/>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12/5/2025 -  16/5/2025</a:t>
                      </a:r>
                      <a:endParaRPr lang="vi-VN" sz="1600" dirty="0">
                        <a:solidFill>
                          <a:schemeClr val="tx2">
                            <a:lumMod val="50000"/>
                          </a:schemeClr>
                        </a:solidFill>
                        <a:latin typeface="Times New Roman" panose="02020603050405020304" pitchFamily="18" charset="0"/>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algn="l">
                        <a:lnSpc>
                          <a:spcPct val="100000"/>
                        </a:lnSpc>
                      </a:pPr>
                      <a:r>
                        <a:rPr lang="en-US" sz="1600" i="0" dirty="0">
                          <a:solidFill>
                            <a:schemeClr val="tx2">
                              <a:lumMod val="50000"/>
                            </a:schemeClr>
                          </a:solidFill>
                          <a:effectLst/>
                          <a:latin typeface="Times New Roman" panose="02020603050405020304" pitchFamily="18" charset="0"/>
                          <a:cs typeface="Times New Roman" panose="02020603050405020304" pitchFamily="18" charset="0"/>
                        </a:rPr>
                        <a:t>Correlation and Convolution, B</a:t>
                      </a:r>
                      <a:r>
                        <a:rPr lang="en-US" sz="1600" dirty="0">
                          <a:solidFill>
                            <a:schemeClr val="tx2">
                              <a:lumMod val="50000"/>
                            </a:schemeClr>
                          </a:solidFill>
                          <a:latin typeface="Times New Roman" panose="02020603050405020304" pitchFamily="18" charset="0"/>
                          <a:cs typeface="Times New Roman" panose="02020603050405020304" pitchFamily="18" charset="0"/>
                        </a:rPr>
                        <a:t>ox filter, Gaussian Filter, Median filter.</a:t>
                      </a:r>
                    </a:p>
                    <a:p>
                      <a:pPr algn="l">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Resize images, Nearest Neighbor Interpolation, Linear Interpolation, </a:t>
                      </a:r>
                    </a:p>
                    <a:p>
                      <a:pPr algn="l">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Bilinear Interpolation.</a:t>
                      </a: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Fundamentals of </a:t>
                      </a:r>
                    </a:p>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Spatial filtering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1765844928"/>
                  </a:ext>
                </a:extLst>
              </a:tr>
              <a:tr h="0">
                <a:tc>
                  <a:txBody>
                    <a:bodyPr/>
                    <a:lstStyle/>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19/5/2025 – 21/5/2025</a:t>
                      </a:r>
                    </a:p>
                    <a:p>
                      <a:pPr algn="ctr">
                        <a:lnSpc>
                          <a:spcPct val="100000"/>
                        </a:lnSpc>
                      </a:pPr>
                      <a:endParaRPr lang="en-US" sz="1600" dirty="0">
                        <a:solidFill>
                          <a:schemeClr val="tx2">
                            <a:lumMod val="50000"/>
                          </a:schemeClr>
                        </a:solidFill>
                        <a:latin typeface="Times New Roman" panose="02020603050405020304" pitchFamily="18" charset="0"/>
                        <a:cs typeface="Times New Roman" panose="02020603050405020304" pitchFamily="18" charset="0"/>
                      </a:endParaRPr>
                    </a:p>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22/5/2025 – 23/5/2025</a:t>
                      </a:r>
                    </a:p>
                    <a:p>
                      <a:pPr algn="ctr">
                        <a:lnSpc>
                          <a:spcPct val="100000"/>
                        </a:lnSpc>
                      </a:pPr>
                      <a:endParaRPr lang="en-US" sz="1600" dirty="0">
                        <a:solidFill>
                          <a:schemeClr val="tx2">
                            <a:lumMod val="50000"/>
                          </a:schemeClr>
                        </a:solidFill>
                        <a:latin typeface="Times New Roman" panose="02020603050405020304" pitchFamily="18" charset="0"/>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algn="l">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Sobel filter: </a:t>
                      </a:r>
                      <a:r>
                        <a:rPr lang="en-US" sz="1600" b="0" dirty="0">
                          <a:solidFill>
                            <a:schemeClr val="tx2">
                              <a:lumMod val="50000"/>
                            </a:schemeClr>
                          </a:solidFill>
                          <a:latin typeface="Times New Roman" panose="02020603050405020304" pitchFamily="18" charset="0"/>
                          <a:cs typeface="Times New Roman" panose="02020603050405020304" pitchFamily="18" charset="0"/>
                        </a:rPr>
                        <a:t>D</a:t>
                      </a:r>
                      <a:r>
                        <a:rPr lang="en-US" sz="1600" dirty="0">
                          <a:solidFill>
                            <a:schemeClr val="tx2">
                              <a:lumMod val="50000"/>
                            </a:schemeClr>
                          </a:solidFill>
                          <a:latin typeface="Times New Roman" panose="02020603050405020304" pitchFamily="18" charset="0"/>
                          <a:cs typeface="Times New Roman" panose="02020603050405020304" pitchFamily="18" charset="0"/>
                        </a:rPr>
                        <a:t>erivative in detecting edge, Gradient, Sensitivity of </a:t>
                      </a:r>
                    </a:p>
                    <a:p>
                      <a:pPr algn="l">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derivatives to noise, Sobel Filter Program</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Bilateral filter: </a:t>
                      </a:r>
                      <a:r>
                        <a:rPr lang="en-US" sz="1600" b="0" dirty="0">
                          <a:solidFill>
                            <a:schemeClr val="tx2">
                              <a:lumMod val="50000"/>
                            </a:schemeClr>
                          </a:solidFill>
                          <a:latin typeface="Times New Roman" panose="02020603050405020304" pitchFamily="18" charset="0"/>
                          <a:cs typeface="Times New Roman" panose="02020603050405020304" pitchFamily="18" charset="0"/>
                        </a:rPr>
                        <a:t>Compare</a:t>
                      </a:r>
                      <a:r>
                        <a:rPr lang="en-US" sz="1600" b="1" dirty="0">
                          <a:solidFill>
                            <a:schemeClr val="tx2">
                              <a:lumMod val="50000"/>
                            </a:schemeClr>
                          </a:solidFill>
                          <a:latin typeface="Times New Roman" panose="02020603050405020304" pitchFamily="18" charset="0"/>
                          <a:cs typeface="Times New Roman" panose="02020603050405020304" pitchFamily="18" charset="0"/>
                        </a:rPr>
                        <a:t> </a:t>
                      </a:r>
                      <a:r>
                        <a:rPr lang="en-US" sz="1600" dirty="0">
                          <a:solidFill>
                            <a:schemeClr val="tx2">
                              <a:lumMod val="50000"/>
                            </a:schemeClr>
                          </a:solidFill>
                          <a:latin typeface="Times New Roman" panose="02020603050405020304" pitchFamily="18" charset="0"/>
                          <a:cs typeface="Times New Roman" panose="02020603050405020304" pitchFamily="18" charset="0"/>
                        </a:rPr>
                        <a:t>Bilateral Filter and Gaussian Filter, </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cs typeface="Times New Roman" panose="02020603050405020304" pitchFamily="18" charset="0"/>
                        </a:rPr>
                        <a:t>My implementation program</a:t>
                      </a: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Sobel filter </a:t>
                      </a:r>
                    </a:p>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Bilateral filter </a:t>
                      </a: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4267251888"/>
                  </a:ext>
                </a:extLst>
              </a:tr>
              <a:tr h="452996">
                <a:tc>
                  <a:txBody>
                    <a:bodyPr/>
                    <a:lstStyle/>
                    <a:p>
                      <a:pPr algn="ctr">
                        <a:lnSpc>
                          <a:spcPct val="100000"/>
                        </a:lnSpc>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26/5/2025 – 28/5/2025</a:t>
                      </a:r>
                    </a:p>
                    <a:p>
                      <a:pPr algn="ctr">
                        <a:lnSpc>
                          <a:spcPct val="100000"/>
                        </a:lnSpc>
                      </a:pP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29/5/2025 – 30/5/2025</a:t>
                      </a:r>
                    </a:p>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Canny edge detecting</a:t>
                      </a:r>
                      <a:r>
                        <a:rPr lang="en-US" sz="1600" b="1"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 </a:t>
                      </a:r>
                      <a:r>
                        <a:rPr lang="en-US" sz="1600" dirty="0">
                          <a:solidFill>
                            <a:schemeClr val="tx2">
                              <a:lumMod val="50000"/>
                            </a:schemeClr>
                          </a:solidFill>
                          <a:latin typeface="Times New Roman" panose="02020603050405020304" pitchFamily="18" charset="0"/>
                          <a:cs typeface="Times New Roman" panose="02020603050405020304" pitchFamily="18" charset="0"/>
                        </a:rPr>
                        <a:t>Gradient, Non-Maximum Suppression, </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altLang="en-US" sz="1600" dirty="0">
                          <a:solidFill>
                            <a:schemeClr val="tx2">
                              <a:lumMod val="50000"/>
                            </a:schemeClr>
                          </a:solidFill>
                          <a:latin typeface="Times New Roman" panose="02020603050405020304" pitchFamily="18" charset="0"/>
                          <a:cs typeface="Times New Roman" panose="02020603050405020304" pitchFamily="18" charset="0"/>
                        </a:rPr>
                        <a:t>Hysteresis threshold, </a:t>
                      </a:r>
                      <a:r>
                        <a:rPr lang="en-US" sz="1600" dirty="0">
                          <a:solidFill>
                            <a:schemeClr val="tx2">
                              <a:lumMod val="50000"/>
                            </a:schemeClr>
                          </a:solidFill>
                          <a:latin typeface="Times New Roman" panose="02020603050405020304" pitchFamily="18" charset="0"/>
                          <a:cs typeface="Times New Roman" panose="02020603050405020304" pitchFamily="18" charset="0"/>
                        </a:rPr>
                        <a:t>My implementation program</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Image Processing: </a:t>
                      </a:r>
                      <a:r>
                        <a:rPr lang="en-US" sz="1600" dirty="0">
                          <a:latin typeface="Times New Roman" panose="02020603050405020304" pitchFamily="18" charset="0"/>
                          <a:cs typeface="Times New Roman" panose="02020603050405020304" pitchFamily="18" charset="0"/>
                        </a:rPr>
                        <a:t>Dilation, Erosion, Opening, Closing</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 </a:t>
                      </a: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Canny edge detecting,</a:t>
                      </a:r>
                    </a:p>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a:t>
                      </a: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Image Processing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930023154"/>
                  </a:ext>
                </a:extLst>
              </a:tr>
              <a:tr h="452996">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02/6/2025 – 04/6/2025</a:t>
                      </a: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Image Processing: </a:t>
                      </a:r>
                      <a:r>
                        <a:rPr lang="en-US" sz="1600" dirty="0">
                          <a:latin typeface="Times New Roman" panose="02020603050405020304" pitchFamily="18" charset="0"/>
                          <a:cs typeface="Times New Roman" panose="02020603050405020304" pitchFamily="18" charset="0"/>
                        </a:rPr>
                        <a:t>Hit or miss transform, Boundary Extraction, Thinning, Skeleton.</a:t>
                      </a: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a:t>
                      </a: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Image Processing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830946093"/>
                  </a:ext>
                </a:extLst>
              </a:tr>
              <a:tr h="452996">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04/6/2025 – 06/06/2025</a:t>
                      </a: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Thresholding</a:t>
                      </a: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Thresholding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1721782284"/>
                  </a:ext>
                </a:extLst>
              </a:tr>
            </a:tbl>
          </a:graphicData>
        </a:graphic>
      </p:graphicFrame>
    </p:spTree>
    <p:extLst>
      <p:ext uri="{BB962C8B-B14F-4D97-AF65-F5344CB8AC3E}">
        <p14:creationId xmlns:p14="http://schemas.microsoft.com/office/powerpoint/2010/main" val="2589845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number&#10;&#10;AI-generated content may be incorrect.">
            <a:extLst>
              <a:ext uri="{FF2B5EF4-FFF2-40B4-BE49-F238E27FC236}">
                <a16:creationId xmlns:a16="http://schemas.microsoft.com/office/drawing/2014/main" id="{B734823C-9433-64DB-36F2-89B34DDB7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8130" y="3122201"/>
            <a:ext cx="2830545" cy="71715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37953E-4947-4282-A6CB-5B652E16C55B}"/>
                  </a:ext>
                </a:extLst>
              </p:cNvPr>
              <p:cNvSpPr txBox="1"/>
              <p:nvPr/>
            </p:nvSpPr>
            <p:spPr>
              <a:xfrm>
                <a:off x="335358" y="1283834"/>
                <a:ext cx="11071225" cy="5724644"/>
              </a:xfrm>
              <a:prstGeom prst="rect">
                <a:avLst/>
              </a:prstGeom>
              <a:noFill/>
            </p:spPr>
            <p:txBody>
              <a:bodyPr wrap="square">
                <a:spAutoFit/>
              </a:bodyPr>
              <a:lstStyle/>
              <a:p>
                <a:r>
                  <a:rPr lang="en-US" sz="2400" b="1" i="0" dirty="0">
                    <a:solidFill>
                      <a:srgbClr val="001D35"/>
                    </a:solidFill>
                    <a:effectLst/>
                    <a:latin typeface="Times New Roman" panose="02020603050405020304" pitchFamily="18" charset="0"/>
                    <a:cs typeface="Times New Roman" panose="02020603050405020304" pitchFamily="18" charset="0"/>
                  </a:rPr>
                  <a:t>Step by step</a:t>
                </a:r>
                <a:r>
                  <a:rPr lang="en-US"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Step 1: Initialize</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Start with an initial threshold T​, usually the </a:t>
                </a:r>
                <a:r>
                  <a:rPr lang="en-US" b="1" dirty="0">
                    <a:latin typeface="Times New Roman" panose="02020603050405020304" pitchFamily="18" charset="0"/>
                    <a:cs typeface="Times New Roman" panose="02020603050405020304" pitchFamily="18" charset="0"/>
                  </a:rPr>
                  <a:t>mean gray level </a:t>
                </a:r>
                <a:r>
                  <a:rPr lang="en-US" dirty="0">
                    <a:latin typeface="Times New Roman" panose="02020603050405020304" pitchFamily="18" charset="0"/>
                    <a:cs typeface="Times New Roman" panose="02020603050405020304" pitchFamily="18" charset="0"/>
                  </a:rPr>
                  <a:t>of the image.</a:t>
                </a:r>
              </a:p>
              <a:p>
                <a:pPr marL="342900"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Step 2: Segment the image using </a:t>
                </a:r>
                <a:r>
                  <a:rPr lang="en-US" b="1" i="1" dirty="0">
                    <a:latin typeface="Times New Roman" panose="02020603050405020304" pitchFamily="18" charset="0"/>
                    <a:cs typeface="Times New Roman" panose="02020603050405020304" pitchFamily="18" charset="0"/>
                  </a:rPr>
                  <a:t>T</a:t>
                </a:r>
                <a:endParaRPr lang="en-US" b="1"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Use the following rule to classify pixels into two groups:</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m:rPr>
                            <m:sty m:val="p"/>
                          </m:rPr>
                          <a:rPr lang="en-US" b="0" i="0" smtClean="0">
                            <a:latin typeface="Cambria Math" panose="02040503050406030204" pitchFamily="18" charset="0"/>
                            <a:cs typeface="Times New Roman" panose="02020603050405020304" pitchFamily="18" charset="0"/>
                          </a:rPr>
                          <m:t>G</m:t>
                        </m:r>
                      </m:e>
                      <m:sub>
                        <m:r>
                          <a:rPr lang="en-US" b="0" i="0" smtClean="0">
                            <a:latin typeface="Cambria Math" panose="02040503050406030204" pitchFamily="18" charset="0"/>
                            <a:cs typeface="Times New Roman" panose="02020603050405020304" pitchFamily="18" charset="0"/>
                          </a:rPr>
                          <m:t>1</m:t>
                        </m:r>
                      </m:sub>
                    </m:sSub>
                  </m:oMath>
                </a14:m>
                <a:r>
                  <a:rPr lang="en-US" dirty="0">
                    <a:latin typeface="Times New Roman" panose="02020603050405020304" pitchFamily="18" charset="0"/>
                    <a:cs typeface="Times New Roman" panose="02020603050405020304" pitchFamily="18" charset="0"/>
                  </a:rPr>
                  <a:t>​: pixels with intensity values &gt;</a:t>
                </a:r>
                <a:r>
                  <a:rPr lang="en-US" b="1"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T</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m:rPr>
                            <m:sty m:val="p"/>
                          </m:rPr>
                          <a:rPr lang="en-US" b="0" i="0" smtClean="0">
                            <a:latin typeface="Cambria Math" panose="02040503050406030204" pitchFamily="18" charset="0"/>
                            <a:cs typeface="Times New Roman" panose="02020603050405020304" pitchFamily="18" charset="0"/>
                          </a:rPr>
                          <m:t>G</m:t>
                        </m:r>
                      </m:e>
                      <m:sub>
                        <m:r>
                          <a:rPr lang="en-US" b="0" i="0" smtClean="0">
                            <a:latin typeface="Cambria Math" panose="02040503050406030204" pitchFamily="18" charset="0"/>
                            <a:cs typeface="Times New Roman" panose="02020603050405020304" pitchFamily="18" charset="0"/>
                          </a:rPr>
                          <m:t>2</m:t>
                        </m:r>
                      </m:sub>
                    </m:sSub>
                  </m:oMath>
                </a14:m>
                <a:r>
                  <a:rPr lang="en-US" dirty="0">
                    <a:latin typeface="Times New Roman" panose="02020603050405020304" pitchFamily="18" charset="0"/>
                    <a:cs typeface="Times New Roman" panose="02020603050405020304" pitchFamily="18" charset="0"/>
                  </a:rPr>
                  <a:t>​: pixels with intensity values ≤</a:t>
                </a:r>
                <a:r>
                  <a:rPr lang="en-US" b="1"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T</a:t>
                </a:r>
              </a:p>
              <a:p>
                <a:pPr lvl="1"/>
                <a:r>
                  <a:rPr lang="en-US" dirty="0">
                    <a:latin typeface="Times New Roman" panose="02020603050405020304" pitchFamily="18" charset="0"/>
                    <a:cs typeface="Times New Roman" panose="02020603050405020304" pitchFamily="18" charset="0"/>
                  </a:rPr>
                  <a:t>This corresponds to Equation:</a:t>
                </a:r>
              </a:p>
              <a:p>
                <a:pPr lvl="1"/>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Step 3: Compute the mean intensities</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r>
                      <a:rPr lang="en-US" i="1">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 mean gray level of the pixels in group </a:t>
                </a: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m:rPr>
                            <m:sty m:val="p"/>
                          </m:rPr>
                          <a:rPr lang="en-US" b="0" i="0" smtClean="0">
                            <a:latin typeface="Cambria Math" panose="02040503050406030204" pitchFamily="18" charset="0"/>
                            <a:cs typeface="Times New Roman" panose="02020603050405020304" pitchFamily="18" charset="0"/>
                          </a:rPr>
                          <m:t>G</m:t>
                        </m:r>
                      </m:e>
                      <m:sub>
                        <m:r>
                          <a:rPr lang="en-US" b="0" i="0" smtClean="0">
                            <a:latin typeface="Cambria Math" panose="02040503050406030204" pitchFamily="18" charset="0"/>
                            <a:cs typeface="Times New Roman" panose="02020603050405020304" pitchFamily="18" charset="0"/>
                          </a:rPr>
                          <m:t>1</m:t>
                        </m:r>
                      </m:sub>
                    </m:sSub>
                    <m:r>
                      <a:rPr lang="en-US" b="0" i="1" smtClean="0">
                        <a:latin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𝑚</m:t>
                        </m:r>
                      </m:e>
                      <m:sub>
                        <m:r>
                          <a:rPr lang="en-US" i="1" dirty="0">
                            <a:latin typeface="Cambria Math" panose="02040503050406030204" pitchFamily="18" charset="0"/>
                          </a:rPr>
                          <m:t>2</m:t>
                        </m:r>
                      </m:sub>
                    </m:sSub>
                    <m:r>
                      <a:rPr lang="en-US" i="1" dirty="0">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 mean gray level of the pixels in group </a:t>
                </a: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m:rPr>
                            <m:sty m:val="p"/>
                          </m:rPr>
                          <a:rPr lang="en-US" b="0" i="0" smtClean="0">
                            <a:latin typeface="Cambria Math" panose="02040503050406030204" pitchFamily="18" charset="0"/>
                            <a:cs typeface="Times New Roman" panose="02020603050405020304" pitchFamily="18" charset="0"/>
                          </a:rPr>
                          <m:t>G</m:t>
                        </m:r>
                      </m:e>
                      <m:sub>
                        <m:r>
                          <a:rPr lang="en-US" b="0" i="0" smtClean="0">
                            <a:latin typeface="Cambria Math" panose="02040503050406030204" pitchFamily="18" charset="0"/>
                            <a:cs typeface="Times New Roman" panose="02020603050405020304" pitchFamily="18" charset="0"/>
                          </a:rPr>
                          <m:t>2</m:t>
                        </m:r>
                      </m:sub>
                    </m:sSub>
                  </m:oMath>
                </a14:m>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Step 4: Update the threshold:</a:t>
                </a:r>
              </a:p>
              <a:p>
                <a:pPr lvl="1"/>
                <a:r>
                  <a:rPr lang="en-US" dirty="0">
                    <a:latin typeface="Times New Roman" panose="02020603050405020304" pitchFamily="18" charset="0"/>
                    <a:cs typeface="Times New Roman" panose="02020603050405020304" pitchFamily="18" charset="0"/>
                  </a:rPr>
                  <a:t>Compute a new threshold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𝑛𝑒𝑤</m:t>
                        </m:r>
                      </m:sub>
                    </m:sSub>
                  </m:oMath>
                </a14:m>
                <a:r>
                  <a:rPr lang="en-US" dirty="0">
                    <a:latin typeface="Times New Roman" panose="02020603050405020304" pitchFamily="18" charset="0"/>
                    <a:cs typeface="Times New Roman" panose="02020603050405020304" pitchFamily="18" charset="0"/>
                  </a:rPr>
                  <a:t>​ as the average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1</m:t>
                        </m:r>
                      </m:sub>
                    </m:sSub>
                  </m:oMath>
                </a14:m>
                <a:r>
                  <a:rPr lang="en-US"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2</m:t>
                        </m:r>
                      </m:sub>
                    </m:sSub>
                  </m:oMath>
                </a14:m>
                <a:r>
                  <a:rPr lang="en-US"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Step 5: Check for convergence:</a:t>
                </a:r>
              </a:p>
              <a:p>
                <a:pPr lvl="1"/>
                <a:r>
                  <a:rPr lang="en-US" dirty="0">
                    <a:latin typeface="Times New Roman" panose="02020603050405020304" pitchFamily="18" charset="0"/>
                    <a:cs typeface="Times New Roman" panose="02020603050405020304" pitchFamily="18" charset="0"/>
                  </a:rPr>
                  <a:t>If the absolute difference between successive threshold values is less than a small predefined value ΔT </a:t>
                </a:r>
              </a:p>
              <a:p>
                <a:pPr lvl="1"/>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𝑛𝑒𝑤</m:t>
                        </m:r>
                      </m:sub>
                    </m:sSub>
                    <m:r>
                      <a:rPr lang="en-US" b="0" i="1" smtClean="0">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𝑇</m:t>
                        </m:r>
                      </m:e>
                      <m:sub>
                        <m:r>
                          <a:rPr lang="en-US" b="0" i="1" smtClean="0">
                            <a:latin typeface="Cambria Math" panose="02040503050406030204" pitchFamily="18" charset="0"/>
                          </a:rPr>
                          <m:t>𝑜𝑙𝑑</m:t>
                        </m:r>
                      </m:sub>
                    </m:sSub>
                    <m:r>
                      <a:rPr lang="en-US" b="0" i="1">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&lt; </a:t>
                </a:r>
                <a:r>
                  <a:rPr lang="el-GR" dirty="0">
                    <a:latin typeface="Times New Roman" panose="02020603050405020304" pitchFamily="18" charset="0"/>
                    <a:cs typeface="Times New Roman" panose="02020603050405020304" pitchFamily="18" charset="0"/>
                  </a:rPr>
                  <a:t>Δ</a:t>
                </a:r>
                <a:r>
                  <a:rPr lang="en-US" i="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  (Δ</a:t>
                </a:r>
                <a:r>
                  <a:rPr lang="en-US" i="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is typically a small value such as 1) </a:t>
                </a:r>
                <a:r>
                  <a:rPr lang="en-US" dirty="0">
                    <a:latin typeface="Times New Roman" panose="02020603050405020304" pitchFamily="18" charset="0"/>
                    <a:cs typeface="Times New Roman" panose="02020603050405020304" pitchFamily="18" charset="0"/>
                    <a:sym typeface="Wingdings" panose="05000000000000000000" pitchFamily="2" charset="2"/>
                  </a:rPr>
                  <a:t> Stop</a:t>
                </a:r>
              </a:p>
              <a:p>
                <a:pPr lvl="1"/>
                <a:r>
                  <a:rPr lang="en-US" dirty="0">
                    <a:latin typeface="Times New Roman" panose="02020603050405020304" pitchFamily="18" charset="0"/>
                    <a:cs typeface="Times New Roman" panose="02020603050405020304" pitchFamily="18" charset="0"/>
                    <a:sym typeface="Wingdings" panose="05000000000000000000" pitchFamily="2" charset="2"/>
                  </a:rPr>
                  <a:t>Otherwise, set T =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𝑛𝑒𝑤</m:t>
                        </m:r>
                      </m:sub>
                    </m:sSub>
                    <m:r>
                      <a:rPr lang="en-US" b="0" i="1" smtClean="0">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and repeat step 2 – 5.</a:t>
                </a:r>
              </a:p>
              <a:p>
                <a:pPr marL="342900" indent="-34290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2437953E-4947-4282-A6CB-5B652E16C55B}"/>
                  </a:ext>
                </a:extLst>
              </p:cNvPr>
              <p:cNvSpPr txBox="1">
                <a:spLocks noRot="1" noChangeAspect="1" noMove="1" noResize="1" noEditPoints="1" noAdjustHandles="1" noChangeArrowheads="1" noChangeShapeType="1" noTextEdit="1"/>
              </p:cNvSpPr>
              <p:nvPr/>
            </p:nvSpPr>
            <p:spPr>
              <a:xfrm>
                <a:off x="335358" y="1283834"/>
                <a:ext cx="11071225" cy="5724644"/>
              </a:xfrm>
              <a:prstGeom prst="rect">
                <a:avLst/>
              </a:prstGeom>
              <a:blipFill>
                <a:blip r:embed="rId3"/>
                <a:stretch>
                  <a:fillRect l="-826" t="-85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1487A87F-C00B-5280-9BEE-817DFD943CE5}"/>
              </a:ext>
            </a:extLst>
          </p:cNvPr>
          <p:cNvSpPr>
            <a:spLocks noGrp="1"/>
          </p:cNvSpPr>
          <p:nvPr>
            <p:ph type="title"/>
          </p:nvPr>
        </p:nvSpPr>
        <p:spPr/>
        <p:txBody>
          <a:bodyPr/>
          <a:lstStyle/>
          <a:p>
            <a:r>
              <a:rPr lang="en-US" sz="2800" dirty="0">
                <a:latin typeface="Times New Roman" panose="02020603050405020304" pitchFamily="18" charset="0"/>
                <a:cs typeface="Times New Roman" panose="02020603050405020304" pitchFamily="18" charset="0"/>
              </a:rPr>
              <a:t>Iterative Selection Thresholding</a:t>
            </a:r>
            <a:endParaRPr lang="en-US" dirty="0"/>
          </a:p>
        </p:txBody>
      </p:sp>
      <p:sp>
        <p:nvSpPr>
          <p:cNvPr id="5" name="TextBox 4">
            <a:extLst>
              <a:ext uri="{FF2B5EF4-FFF2-40B4-BE49-F238E27FC236}">
                <a16:creationId xmlns:a16="http://schemas.microsoft.com/office/drawing/2014/main" id="{273DEBA2-BB01-86BB-A68D-D07912C8A3FF}"/>
              </a:ext>
            </a:extLst>
          </p:cNvPr>
          <p:cNvSpPr txBox="1"/>
          <p:nvPr/>
        </p:nvSpPr>
        <p:spPr>
          <a:xfrm>
            <a:off x="335358" y="592794"/>
            <a:ext cx="11071225" cy="738664"/>
          </a:xfrm>
          <a:prstGeom prst="rect">
            <a:avLst/>
          </a:prstGeom>
          <a:noFill/>
        </p:spPr>
        <p:txBody>
          <a:bodyPr wrap="square">
            <a:spAutoFit/>
          </a:bodyPr>
          <a:lstStyle/>
          <a:p>
            <a:r>
              <a:rPr lang="en-US" sz="2400" b="1" i="0" dirty="0">
                <a:solidFill>
                  <a:srgbClr val="001D35"/>
                </a:solidFill>
                <a:effectLst/>
                <a:latin typeface="Times New Roman" panose="02020603050405020304" pitchFamily="18" charset="0"/>
                <a:cs typeface="Times New Roman" panose="02020603050405020304" pitchFamily="18" charset="0"/>
              </a:rPr>
              <a:t>Objective</a:t>
            </a:r>
            <a:r>
              <a:rPr lang="en-US"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 automatically determine a global threshold </a:t>
            </a:r>
            <a:r>
              <a:rPr lang="en-US" i="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by iteratively refining the value until it stabilizes.</a:t>
            </a:r>
          </a:p>
        </p:txBody>
      </p:sp>
      <p:pic>
        <p:nvPicPr>
          <p:cNvPr id="11" name="Picture 10" descr="A math equation with black text&#10;&#10;AI-generated content may be incorrect.">
            <a:extLst>
              <a:ext uri="{FF2B5EF4-FFF2-40B4-BE49-F238E27FC236}">
                <a16:creationId xmlns:a16="http://schemas.microsoft.com/office/drawing/2014/main" id="{71309CF1-AFA2-6BF4-1103-3EBD8CA894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8675" y="4708591"/>
            <a:ext cx="2166596" cy="713497"/>
          </a:xfrm>
          <a:prstGeom prst="rect">
            <a:avLst/>
          </a:prstGeom>
        </p:spPr>
      </p:pic>
      <p:pic>
        <p:nvPicPr>
          <p:cNvPr id="13" name="Picture 12" descr="A black text on a white background&#10;&#10;AI-generated content may be incorrect.">
            <a:extLst>
              <a:ext uri="{FF2B5EF4-FFF2-40B4-BE49-F238E27FC236}">
                <a16:creationId xmlns:a16="http://schemas.microsoft.com/office/drawing/2014/main" id="{78605434-2695-8BC7-6A78-E8BA1A2ED3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4339" y="4109821"/>
            <a:ext cx="2626861" cy="598770"/>
          </a:xfrm>
          <a:prstGeom prst="rect">
            <a:avLst/>
          </a:prstGeom>
        </p:spPr>
      </p:pic>
    </p:spTree>
    <p:extLst>
      <p:ext uri="{BB962C8B-B14F-4D97-AF65-F5344CB8AC3E}">
        <p14:creationId xmlns:p14="http://schemas.microsoft.com/office/powerpoint/2010/main" val="4031538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5AAD51-8C9C-8D87-4FBE-5A67CF044864}"/>
              </a:ext>
            </a:extLst>
          </p:cNvPr>
          <p:cNvSpPr>
            <a:spLocks noGrp="1"/>
          </p:cNvSpPr>
          <p:nvPr>
            <p:ph type="title"/>
          </p:nvPr>
        </p:nvSpPr>
        <p:spPr>
          <a:xfrm>
            <a:off x="335360" y="145499"/>
            <a:ext cx="7406613" cy="369524"/>
          </a:xfrm>
        </p:spPr>
        <p:txBody>
          <a:bodyPr/>
          <a:lstStyle/>
          <a:p>
            <a:r>
              <a:rPr lang="en-US" sz="2800" dirty="0">
                <a:latin typeface="Times New Roman" panose="02020603050405020304" pitchFamily="18" charset="0"/>
                <a:cs typeface="Times New Roman" panose="02020603050405020304" pitchFamily="18" charset="0"/>
              </a:rPr>
              <a:t>Iterative Selection Thresholding</a:t>
            </a:r>
            <a:endParaRPr lang="en-US" dirty="0"/>
          </a:p>
        </p:txBody>
      </p:sp>
      <p:sp>
        <p:nvSpPr>
          <p:cNvPr id="7" name="TextBox 6">
            <a:extLst>
              <a:ext uri="{FF2B5EF4-FFF2-40B4-BE49-F238E27FC236}">
                <a16:creationId xmlns:a16="http://schemas.microsoft.com/office/drawing/2014/main" id="{12A60D30-3AA7-B677-785C-F90A698A47AB}"/>
              </a:ext>
            </a:extLst>
          </p:cNvPr>
          <p:cNvSpPr txBox="1"/>
          <p:nvPr/>
        </p:nvSpPr>
        <p:spPr>
          <a:xfrm>
            <a:off x="103908" y="642127"/>
            <a:ext cx="11940309" cy="646331"/>
          </a:xfrm>
          <a:prstGeom prst="rect">
            <a:avLst/>
          </a:prstGeom>
          <a:noFill/>
        </p:spPr>
        <p:txBody>
          <a:bodyPr wrap="square">
            <a:spAutoFit/>
          </a:bodyPr>
          <a:lstStyle/>
          <a:p>
            <a:r>
              <a:rPr lang="en-US" sz="1800" b="0" i="0" dirty="0">
                <a:solidFill>
                  <a:srgbClr val="242021"/>
                </a:solidFill>
                <a:effectLst/>
                <a:latin typeface="TimesTen-Roman"/>
              </a:rPr>
              <a:t>The algorithm works well in situations where there is a reasonably clear valley between the modes of the histogram related to objects and background.</a:t>
            </a:r>
            <a:r>
              <a:rPr lang="en-US" dirty="0"/>
              <a:t> </a:t>
            </a:r>
          </a:p>
        </p:txBody>
      </p:sp>
      <p:grpSp>
        <p:nvGrpSpPr>
          <p:cNvPr id="16" name="Group 15">
            <a:extLst>
              <a:ext uri="{FF2B5EF4-FFF2-40B4-BE49-F238E27FC236}">
                <a16:creationId xmlns:a16="http://schemas.microsoft.com/office/drawing/2014/main" id="{1C538330-AB21-8FCF-A452-C58AAF2EB816}"/>
              </a:ext>
            </a:extLst>
          </p:cNvPr>
          <p:cNvGrpSpPr/>
          <p:nvPr/>
        </p:nvGrpSpPr>
        <p:grpSpPr>
          <a:xfrm>
            <a:off x="3000515" y="1733187"/>
            <a:ext cx="6817740" cy="3328340"/>
            <a:chOff x="3000515" y="1733187"/>
            <a:chExt cx="5859839" cy="3039102"/>
          </a:xfrm>
        </p:grpSpPr>
        <p:grpSp>
          <p:nvGrpSpPr>
            <p:cNvPr id="15" name="Group 14">
              <a:extLst>
                <a:ext uri="{FF2B5EF4-FFF2-40B4-BE49-F238E27FC236}">
                  <a16:creationId xmlns:a16="http://schemas.microsoft.com/office/drawing/2014/main" id="{7CB0A32D-969C-4634-183E-71B46972B6E9}"/>
                </a:ext>
              </a:extLst>
            </p:cNvPr>
            <p:cNvGrpSpPr/>
            <p:nvPr/>
          </p:nvGrpSpPr>
          <p:grpSpPr>
            <a:xfrm>
              <a:off x="3000515" y="1733187"/>
              <a:ext cx="5727849" cy="3039102"/>
              <a:chOff x="3000515" y="1733187"/>
              <a:chExt cx="5727849" cy="3039102"/>
            </a:xfrm>
          </p:grpSpPr>
          <p:pic>
            <p:nvPicPr>
              <p:cNvPr id="9" name="Picture 8" descr="A graph of a graph of a person&#10;&#10;AI-generated content may be incorrect.">
                <a:extLst>
                  <a:ext uri="{FF2B5EF4-FFF2-40B4-BE49-F238E27FC236}">
                    <a16:creationId xmlns:a16="http://schemas.microsoft.com/office/drawing/2014/main" id="{19AED649-9CAB-A4E9-D055-8948CEB21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515" y="1733187"/>
                <a:ext cx="5727849" cy="2271208"/>
              </a:xfrm>
              <a:prstGeom prst="rect">
                <a:avLst/>
              </a:prstGeom>
            </p:spPr>
          </p:pic>
          <p:sp>
            <p:nvSpPr>
              <p:cNvPr id="11" name="TextBox 10">
                <a:extLst>
                  <a:ext uri="{FF2B5EF4-FFF2-40B4-BE49-F238E27FC236}">
                    <a16:creationId xmlns:a16="http://schemas.microsoft.com/office/drawing/2014/main" id="{0FD3BDA5-9B5F-22DE-8E23-73EBCA3FF2D0}"/>
                  </a:ext>
                </a:extLst>
              </p:cNvPr>
              <p:cNvSpPr txBox="1"/>
              <p:nvPr/>
            </p:nvSpPr>
            <p:spPr>
              <a:xfrm>
                <a:off x="3116184" y="4125958"/>
                <a:ext cx="1844964" cy="646331"/>
              </a:xfrm>
              <a:prstGeom prst="rect">
                <a:avLst/>
              </a:prstGeom>
              <a:noFill/>
            </p:spPr>
            <p:txBody>
              <a:bodyPr wrap="square">
                <a:spAutoFit/>
              </a:bodyPr>
              <a:lstStyle/>
              <a:p>
                <a:pPr algn="ctr"/>
                <a:r>
                  <a:rPr lang="en-US" sz="1800" b="0" i="0" dirty="0">
                    <a:solidFill>
                      <a:srgbClr val="242021"/>
                    </a:solidFill>
                    <a:effectLst/>
                    <a:latin typeface="TimesTen-Roman"/>
                  </a:rPr>
                  <a:t>Noisy fingerprint</a:t>
                </a:r>
                <a:r>
                  <a:rPr lang="en-US" dirty="0"/>
                  <a:t> </a:t>
                </a:r>
                <a:br>
                  <a:rPr lang="en-US" dirty="0"/>
                </a:br>
                <a:endParaRPr lang="en-US" dirty="0"/>
              </a:p>
            </p:txBody>
          </p:sp>
          <p:sp>
            <p:nvSpPr>
              <p:cNvPr id="13" name="TextBox 12">
                <a:extLst>
                  <a:ext uri="{FF2B5EF4-FFF2-40B4-BE49-F238E27FC236}">
                    <a16:creationId xmlns:a16="http://schemas.microsoft.com/office/drawing/2014/main" id="{0AA88D06-9DB6-9289-065E-35AFC8A31462}"/>
                  </a:ext>
                </a:extLst>
              </p:cNvPr>
              <p:cNvSpPr txBox="1"/>
              <p:nvPr/>
            </p:nvSpPr>
            <p:spPr>
              <a:xfrm>
                <a:off x="5242139" y="4081483"/>
                <a:ext cx="1244600" cy="369332"/>
              </a:xfrm>
              <a:prstGeom prst="rect">
                <a:avLst/>
              </a:prstGeom>
              <a:noFill/>
            </p:spPr>
            <p:txBody>
              <a:bodyPr wrap="square">
                <a:spAutoFit/>
              </a:bodyPr>
              <a:lstStyle/>
              <a:p>
                <a:pPr algn="ctr"/>
                <a:r>
                  <a:rPr lang="en-US" sz="1800" b="0" i="0" dirty="0">
                    <a:solidFill>
                      <a:srgbClr val="242021"/>
                    </a:solidFill>
                    <a:effectLst/>
                    <a:latin typeface="TimesTen-Roman"/>
                  </a:rPr>
                  <a:t>Histogram </a:t>
                </a:r>
                <a:endParaRPr lang="en-US" dirty="0"/>
              </a:p>
            </p:txBody>
          </p:sp>
        </p:grpSp>
        <p:sp>
          <p:nvSpPr>
            <p:cNvPr id="14" name="TextBox 13">
              <a:extLst>
                <a:ext uri="{FF2B5EF4-FFF2-40B4-BE49-F238E27FC236}">
                  <a16:creationId xmlns:a16="http://schemas.microsoft.com/office/drawing/2014/main" id="{F487A497-17FB-E9CF-62F1-C7235EA304C7}"/>
                </a:ext>
              </a:extLst>
            </p:cNvPr>
            <p:cNvSpPr txBox="1"/>
            <p:nvPr/>
          </p:nvSpPr>
          <p:spPr>
            <a:xfrm>
              <a:off x="6623591" y="4041733"/>
              <a:ext cx="2236763" cy="369332"/>
            </a:xfrm>
            <a:prstGeom prst="rect">
              <a:avLst/>
            </a:prstGeom>
            <a:noFill/>
          </p:spPr>
          <p:txBody>
            <a:bodyPr wrap="square">
              <a:spAutoFit/>
            </a:bodyPr>
            <a:lstStyle/>
            <a:p>
              <a:pPr algn="ctr"/>
              <a:r>
                <a:rPr lang="en-US" sz="1800" b="0" i="0" dirty="0" err="1">
                  <a:solidFill>
                    <a:srgbClr val="242021"/>
                  </a:solidFill>
                  <a:effectLst/>
                  <a:latin typeface="TimesTen-Roman"/>
                </a:rPr>
                <a:t>Thresholded</a:t>
              </a:r>
              <a:r>
                <a:rPr lang="en-US" sz="1800" b="0" i="0" dirty="0">
                  <a:solidFill>
                    <a:srgbClr val="242021"/>
                  </a:solidFill>
                  <a:effectLst/>
                  <a:latin typeface="TimesTen-Roman"/>
                </a:rPr>
                <a:t> image</a:t>
              </a:r>
              <a:endParaRPr lang="en-US" dirty="0"/>
            </a:p>
          </p:txBody>
        </p:sp>
      </p:grpSp>
      <p:sp>
        <p:nvSpPr>
          <p:cNvPr id="18" name="TextBox 17">
            <a:extLst>
              <a:ext uri="{FF2B5EF4-FFF2-40B4-BE49-F238E27FC236}">
                <a16:creationId xmlns:a16="http://schemas.microsoft.com/office/drawing/2014/main" id="{BF7C56FF-6617-2379-32C0-7887A69F324F}"/>
              </a:ext>
            </a:extLst>
          </p:cNvPr>
          <p:cNvSpPr txBox="1"/>
          <p:nvPr/>
        </p:nvSpPr>
        <p:spPr>
          <a:xfrm>
            <a:off x="538018" y="5061527"/>
            <a:ext cx="12263581"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result of the Iterative Selection Thresholding algorithm is T = 125.4.</a:t>
            </a:r>
          </a:p>
          <a:p>
            <a:r>
              <a:rPr lang="en-US" sz="1800" b="0" i="0" dirty="0">
                <a:solidFill>
                  <a:srgbClr val="242021"/>
                </a:solidFill>
                <a:effectLst/>
                <a:latin typeface="Times New Roman" panose="02020603050405020304" pitchFamily="18" charset="0"/>
                <a:cs typeface="Times New Roman" panose="02020603050405020304" pitchFamily="18" charset="0"/>
              </a:rPr>
              <a:t>The result was obtained after 3 iterations, starting with </a:t>
            </a:r>
            <a:r>
              <a:rPr lang="en-US" sz="1800" b="0" i="1" dirty="0">
                <a:solidFill>
                  <a:srgbClr val="242021"/>
                </a:solidFill>
                <a:effectLst/>
                <a:latin typeface="Times New Roman" panose="02020603050405020304" pitchFamily="18" charset="0"/>
                <a:cs typeface="Times New Roman" panose="02020603050405020304" pitchFamily="18" charset="0"/>
              </a:rPr>
              <a:t>T </a:t>
            </a:r>
            <a:r>
              <a:rPr lang="en-US" sz="1800" b="0" i="0" dirty="0">
                <a:solidFill>
                  <a:srgbClr val="242021"/>
                </a:solidFill>
                <a:effectLst/>
                <a:latin typeface="Times New Roman" panose="02020603050405020304" pitchFamily="18" charset="0"/>
                <a:cs typeface="Times New Roman" panose="02020603050405020304" pitchFamily="18" charset="0"/>
              </a:rPr>
              <a:t>equal to the average intensity of the image, and using </a:t>
            </a:r>
            <a:r>
              <a:rPr lang="el-GR" dirty="0">
                <a:latin typeface="Times New Roman" panose="02020603050405020304" pitchFamily="18" charset="0"/>
                <a:cs typeface="Times New Roman" panose="02020603050405020304" pitchFamily="18" charset="0"/>
              </a:rPr>
              <a:t>Δ</a:t>
            </a:r>
            <a:r>
              <a:rPr lang="en-US" i="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 0</a:t>
            </a:r>
            <a:r>
              <a:rPr lang="en-US" sz="1800" b="0" i="0" dirty="0">
                <a:solidFill>
                  <a:srgbClr val="242021"/>
                </a:solidFill>
                <a:effectLst/>
                <a:latin typeface="Times New Roman" panose="02020603050405020304" pitchFamily="18" charset="0"/>
                <a:cs typeface="Times New Roman" panose="02020603050405020304" pitchFamily="18" charset="0"/>
              </a:rPr>
              <a:t>. </a:t>
            </a:r>
          </a:p>
          <a:p>
            <a:r>
              <a:rPr lang="en-US" sz="1800" b="0" i="0" dirty="0">
                <a:solidFill>
                  <a:srgbClr val="242021"/>
                </a:solidFill>
                <a:effectLst/>
                <a:latin typeface="Times New Roman" panose="02020603050405020304" pitchFamily="18" charset="0"/>
                <a:cs typeface="Times New Roman" panose="02020603050405020304" pitchFamily="18" charset="0"/>
              </a:rPr>
              <a:t>The result obtained using </a:t>
            </a:r>
            <a:r>
              <a:rPr lang="en-US" sz="1800" b="0" i="1" dirty="0">
                <a:solidFill>
                  <a:srgbClr val="242021"/>
                </a:solidFill>
                <a:effectLst/>
                <a:latin typeface="Times New Roman" panose="02020603050405020304" pitchFamily="18" charset="0"/>
                <a:cs typeface="Times New Roman" panose="02020603050405020304" pitchFamily="18" charset="0"/>
              </a:rPr>
              <a:t>T </a:t>
            </a:r>
            <a:r>
              <a:rPr lang="en-US" sz="1800" b="0" i="0" dirty="0">
                <a:solidFill>
                  <a:srgbClr val="242021"/>
                </a:solidFill>
                <a:effectLst/>
                <a:latin typeface="Times New Roman" panose="02020603050405020304" pitchFamily="18" charset="0"/>
                <a:cs typeface="Times New Roman" panose="02020603050405020304" pitchFamily="18" charset="0"/>
              </a:rPr>
              <a:t>= 125</a:t>
            </a:r>
            <a:r>
              <a:rPr lang="en-US" dirty="0">
                <a:latin typeface="Times New Roman" panose="02020603050405020304" pitchFamily="18" charset="0"/>
                <a:cs typeface="Times New Roman" panose="02020603050405020304" pitchFamily="18" charset="0"/>
              </a:rPr>
              <a:t> </a:t>
            </a:r>
          </a:p>
        </p:txBody>
      </p:sp>
      <p:cxnSp>
        <p:nvCxnSpPr>
          <p:cNvPr id="20" name="Straight Connector 19">
            <a:extLst>
              <a:ext uri="{FF2B5EF4-FFF2-40B4-BE49-F238E27FC236}">
                <a16:creationId xmlns:a16="http://schemas.microsoft.com/office/drawing/2014/main" id="{6C49F26F-730F-3990-7082-33C682429E49}"/>
              </a:ext>
            </a:extLst>
          </p:cNvPr>
          <p:cNvCxnSpPr>
            <a:cxnSpLocks/>
          </p:cNvCxnSpPr>
          <p:nvPr/>
        </p:nvCxnSpPr>
        <p:spPr>
          <a:xfrm>
            <a:off x="9582150" y="1762125"/>
            <a:ext cx="0" cy="2413976"/>
          </a:xfrm>
          <a:prstGeom prst="line">
            <a:avLst/>
          </a:prstGeom>
          <a:ln>
            <a:solidFill>
              <a:srgbClr val="918F9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835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C7BAFE0-4B80-2A0D-0233-B80D540A736F}"/>
              </a:ext>
            </a:extLst>
          </p:cNvPr>
          <p:cNvSpPr>
            <a:spLocks noGrp="1"/>
          </p:cNvSpPr>
          <p:nvPr>
            <p:ph type="title"/>
          </p:nvPr>
        </p:nvSpPr>
        <p:spPr/>
        <p:txBody>
          <a:bodyPr/>
          <a:lstStyle/>
          <a:p>
            <a:r>
              <a:rPr lang="en-US" dirty="0"/>
              <a:t>OTSU’S METHOD</a:t>
            </a:r>
          </a:p>
        </p:txBody>
      </p:sp>
      <p:pic>
        <p:nvPicPr>
          <p:cNvPr id="1026" name="Picture 2">
            <a:extLst>
              <a:ext uri="{FF2B5EF4-FFF2-40B4-BE49-F238E27FC236}">
                <a16:creationId xmlns:a16="http://schemas.microsoft.com/office/drawing/2014/main" id="{167BE766-2749-B5B5-5D8F-BA94A202CC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0" y="2176228"/>
            <a:ext cx="5334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D298A1-40EB-6AC0-2256-B9BB945EE77D}"/>
              </a:ext>
            </a:extLst>
          </p:cNvPr>
          <p:cNvSpPr txBox="1"/>
          <p:nvPr/>
        </p:nvSpPr>
        <p:spPr>
          <a:xfrm>
            <a:off x="259160" y="681272"/>
            <a:ext cx="1193284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Objective: </a:t>
            </a:r>
            <a:r>
              <a:rPr lang="en-US" dirty="0">
                <a:latin typeface="Times New Roman" panose="02020603050405020304" pitchFamily="18" charset="0"/>
                <a:cs typeface="Times New Roman" panose="02020603050405020304" pitchFamily="18" charset="0"/>
              </a:rPr>
              <a:t>To find the optimal threshold value based on histogram by maximizing the </a:t>
            </a:r>
            <a:r>
              <a:rPr lang="en-US" b="1" dirty="0">
                <a:latin typeface="Times New Roman" panose="02020603050405020304" pitchFamily="18" charset="0"/>
                <a:cs typeface="Times New Roman" panose="02020603050405020304" pitchFamily="18" charset="0"/>
              </a:rPr>
              <a:t>between-class variance</a:t>
            </a:r>
            <a:r>
              <a:rPr lang="en-US" dirty="0">
                <a:latin typeface="Times New Roman" panose="02020603050405020304" pitchFamily="18" charset="0"/>
                <a:cs typeface="Times New Roman" panose="02020603050405020304" pitchFamily="18" charset="0"/>
              </a:rPr>
              <a:t>.</a:t>
            </a:r>
          </a:p>
        </p:txBody>
      </p:sp>
      <p:sp>
        <p:nvSpPr>
          <p:cNvPr id="4" name="TextBox 3">
            <a:extLst>
              <a:ext uri="{FF2B5EF4-FFF2-40B4-BE49-F238E27FC236}">
                <a16:creationId xmlns:a16="http://schemas.microsoft.com/office/drawing/2014/main" id="{F9AF7F00-AEB0-7761-C26A-06A3D7C087E4}"/>
              </a:ext>
            </a:extLst>
          </p:cNvPr>
          <p:cNvSpPr txBox="1"/>
          <p:nvPr/>
        </p:nvSpPr>
        <p:spPr>
          <a:xfrm>
            <a:off x="259160" y="1050604"/>
            <a:ext cx="11208940"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Between-Class Variance a statistical measure used to evaluate how well two classes (groups of pixels) are separated in an image based on a threshold</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43B5528-8BA1-B5D3-E379-5504E9564AD9}"/>
              </a:ext>
            </a:extLst>
          </p:cNvPr>
          <p:cNvSpPr txBox="1"/>
          <p:nvPr/>
        </p:nvSpPr>
        <p:spPr>
          <a:xfrm>
            <a:off x="0" y="1800853"/>
            <a:ext cx="5760641" cy="2923877"/>
          </a:xfrm>
          <a:prstGeom prst="rect">
            <a:avLst/>
          </a:prstGeom>
          <a:noFill/>
        </p:spPr>
        <p:txBody>
          <a:bodyPr wrap="square">
            <a:spAutoFit/>
          </a:bodyPr>
          <a:lstStyle/>
          <a:p>
            <a:pPr marL="285750" marR="0" lvl="0" indent="-285750" algn="l" defTabSz="914400" rtl="0" eaLnBrk="0" fontAlgn="base" latinLnBrk="0" hangingPunct="0">
              <a:lnSpc>
                <a:spcPct val="100000"/>
              </a:lnSpc>
              <a:spcBef>
                <a:spcPts val="120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measures the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difference between the mean intensities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 the two pixel classes:</a:t>
            </a:r>
          </a:p>
          <a:p>
            <a:pPr marL="742950" lvl="1" indent="-285750" eaLnBrk="0" fontAlgn="base" hangingPunct="0">
              <a:spcBef>
                <a:spcPts val="1200"/>
              </a:spcBef>
              <a:spcAft>
                <a:spcPct val="0"/>
              </a:spcAft>
              <a:buFont typeface="Arial" panose="020B0604020202020204" pitchFamily="34" charset="0"/>
              <a:buChar char="•"/>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Class 1</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pixels with intensity ≤ threshold</a:t>
            </a:r>
          </a:p>
          <a:p>
            <a:pPr marL="742950" lvl="1" indent="-285750" eaLnBrk="0" fontAlgn="base" hangingPunct="0">
              <a:spcBef>
                <a:spcPts val="1200"/>
              </a:spcBef>
              <a:spcAft>
                <a:spcPct val="0"/>
              </a:spcAft>
              <a:buFont typeface="Arial" panose="020B0604020202020204" pitchFamily="34" charset="0"/>
              <a:buChar char="•"/>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Class 2</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pixels with intensity &gt; threshold</a:t>
            </a:r>
          </a:p>
          <a:p>
            <a:pPr marL="285750" marR="0" lvl="0" indent="-285750" algn="l" defTabSz="914400" rtl="0" eaLnBrk="0" fontAlgn="base" latinLnBrk="0" hangingPunct="0">
              <a:lnSpc>
                <a:spcPct val="100000"/>
              </a:lnSpc>
              <a:spcBef>
                <a:spcPts val="120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 between-class variance means the two classes are well-separated,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which is desirable in image segmentation.</a:t>
            </a:r>
          </a:p>
          <a:p>
            <a:pPr marL="285750" marR="0" lvl="0" indent="-285750" algn="l" defTabSz="914400" rtl="0" eaLnBrk="0" fontAlgn="base" latinLnBrk="0" hangingPunct="0">
              <a:lnSpc>
                <a:spcPct val="100000"/>
              </a:lnSpc>
              <a:spcBef>
                <a:spcPts val="120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low between-class variance means the classes are similar and not well-separated</a:t>
            </a:r>
            <a:endParaRPr lang="en-US" dirty="0"/>
          </a:p>
        </p:txBody>
      </p:sp>
    </p:spTree>
    <p:extLst>
      <p:ext uri="{BB962C8B-B14F-4D97-AF65-F5344CB8AC3E}">
        <p14:creationId xmlns:p14="http://schemas.microsoft.com/office/powerpoint/2010/main" val="573102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9D16A-C137-2578-BDB4-998D67295C6C}"/>
              </a:ext>
            </a:extLst>
          </p:cNvPr>
          <p:cNvSpPr>
            <a:spLocks noGrp="1"/>
          </p:cNvSpPr>
          <p:nvPr>
            <p:ph type="title"/>
          </p:nvPr>
        </p:nvSpPr>
        <p:spPr/>
        <p:txBody>
          <a:bodyPr/>
          <a:lstStyle/>
          <a:p>
            <a:r>
              <a:rPr lang="en-US" dirty="0"/>
              <a:t>OTSU’S METHOD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F653A6A-F54A-1606-5B8B-2E74C801EB11}"/>
                  </a:ext>
                </a:extLst>
              </p:cNvPr>
              <p:cNvSpPr txBox="1"/>
              <p:nvPr/>
            </p:nvSpPr>
            <p:spPr>
              <a:xfrm>
                <a:off x="259160" y="792474"/>
                <a:ext cx="11932840" cy="1477328"/>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Step by step:</a:t>
                </a:r>
              </a:p>
              <a:p>
                <a:r>
                  <a:rPr lang="en-US" b="1" dirty="0">
                    <a:latin typeface="Times New Roman" panose="02020603050405020304" pitchFamily="18" charset="0"/>
                    <a:cs typeface="Times New Roman" panose="02020603050405020304" pitchFamily="18" charset="0"/>
                  </a:rPr>
                  <a:t>Step 1: Compute the histogram and probabilities:</a:t>
                </a:r>
              </a:p>
              <a:p>
                <a14:m>
                  <m:oMath xmlns:m="http://schemas.openxmlformats.org/officeDocument/2006/math">
                    <m:sSub>
                      <m:sSubPr>
                        <m:ctrlPr>
                          <a:rPr lang="en-US" sz="1800" b="0" i="1" dirty="0" smtClean="0">
                            <a:solidFill>
                              <a:srgbClr val="242021"/>
                            </a:solidFill>
                            <a:effectLst/>
                            <a:latin typeface="Cambria Math" panose="02040503050406030204" pitchFamily="18" charset="0"/>
                          </a:rPr>
                        </m:ctrlPr>
                      </m:sSubPr>
                      <m:e>
                        <m:r>
                          <a:rPr lang="en-US" sz="1800" b="0" i="1" dirty="0" smtClean="0">
                            <a:solidFill>
                              <a:srgbClr val="242021"/>
                            </a:solidFill>
                            <a:effectLst/>
                            <a:latin typeface="Cambria Math" panose="02040503050406030204" pitchFamily="18" charset="0"/>
                          </a:rPr>
                          <m:t>𝑛</m:t>
                        </m:r>
                      </m:e>
                      <m:sub>
                        <m:r>
                          <a:rPr lang="en-US" sz="1800" b="0" i="1" dirty="0" smtClean="0">
                            <a:solidFill>
                              <a:srgbClr val="242021"/>
                            </a:solidFill>
                            <a:effectLst/>
                            <a:latin typeface="Cambria Math" panose="02040503050406030204" pitchFamily="18" charset="0"/>
                          </a:rPr>
                          <m:t>𝑖</m:t>
                        </m:r>
                      </m:sub>
                    </m:sSub>
                  </m:oMath>
                </a14:m>
                <a:r>
                  <a:rPr lang="en-US" sz="1800" b="0" i="1" dirty="0">
                    <a:solidFill>
                      <a:srgbClr val="242021"/>
                    </a:solidFill>
                    <a:effectLst/>
                    <a:latin typeface="Times New Roman" panose="02020603050405020304" pitchFamily="18" charset="0"/>
                    <a:cs typeface="Times New Roman" panose="02020603050405020304" pitchFamily="18" charset="0"/>
                  </a:rPr>
                  <a:t> </a:t>
                </a:r>
                <a:r>
                  <a:rPr lang="en-US" sz="1800" b="0" i="0" dirty="0">
                    <a:solidFill>
                      <a:srgbClr val="242021"/>
                    </a:solidFill>
                    <a:effectLst/>
                    <a:latin typeface="Times New Roman" panose="02020603050405020304" pitchFamily="18" charset="0"/>
                    <a:cs typeface="Times New Roman" panose="02020603050405020304" pitchFamily="18" charset="0"/>
                  </a:rPr>
                  <a:t>denote the number of pixels with intensity </a:t>
                </a:r>
                <a:r>
                  <a:rPr lang="en-US" sz="1800" b="0" i="1" dirty="0">
                    <a:solidFill>
                      <a:srgbClr val="242021"/>
                    </a:solidFill>
                    <a:effectLst/>
                    <a:latin typeface="Times New Roman" panose="02020603050405020304" pitchFamily="18" charset="0"/>
                    <a:cs typeface="Times New Roman" panose="02020603050405020304" pitchFamily="18" charset="0"/>
                  </a:rPr>
                  <a:t>I</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M×N is the </a:t>
                </a:r>
                <a:r>
                  <a:rPr lang="en-US" i="1" dirty="0">
                    <a:latin typeface="Times New Roman" panose="02020603050405020304" pitchFamily="18" charset="0"/>
                    <a:cs typeface="Times New Roman" panose="02020603050405020304" pitchFamily="18" charset="0"/>
                  </a:rPr>
                  <a:t>total number of pixels </a:t>
                </a:r>
                <a:r>
                  <a:rPr lang="en-US" dirty="0">
                    <a:latin typeface="Times New Roman" panose="02020603050405020304" pitchFamily="18" charset="0"/>
                    <a:cs typeface="Times New Roman" panose="02020603050405020304" pitchFamily="18" charset="0"/>
                  </a:rPr>
                  <a:t>in the image (height M times width 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probability of intensity</a:t>
                </a:r>
                <a:r>
                  <a:rPr lang="en-US" b="1" dirty="0">
                    <a:latin typeface="Times New Roman" panose="02020603050405020304" pitchFamily="18" charset="0"/>
                    <a:cs typeface="Times New Roman" panose="02020603050405020304" pitchFamily="18" charset="0"/>
                  </a:rPr>
                  <a:t>:</a:t>
                </a:r>
              </a:p>
            </p:txBody>
          </p:sp>
        </mc:Choice>
        <mc:Fallback xmlns="">
          <p:sp>
            <p:nvSpPr>
              <p:cNvPr id="6" name="TextBox 5">
                <a:extLst>
                  <a:ext uri="{FF2B5EF4-FFF2-40B4-BE49-F238E27FC236}">
                    <a16:creationId xmlns:a16="http://schemas.microsoft.com/office/drawing/2014/main" id="{BF653A6A-F54A-1606-5B8B-2E74C801EB11}"/>
                  </a:ext>
                </a:extLst>
              </p:cNvPr>
              <p:cNvSpPr txBox="1">
                <a:spLocks noRot="1" noChangeAspect="1" noMove="1" noResize="1" noEditPoints="1" noAdjustHandles="1" noChangeArrowheads="1" noChangeShapeType="1" noTextEdit="1"/>
              </p:cNvSpPr>
              <p:nvPr/>
            </p:nvSpPr>
            <p:spPr>
              <a:xfrm>
                <a:off x="259160" y="792474"/>
                <a:ext cx="11932840" cy="1477328"/>
              </a:xfrm>
              <a:prstGeom prst="rect">
                <a:avLst/>
              </a:prstGeom>
              <a:blipFill>
                <a:blip r:embed="rId2"/>
                <a:stretch>
                  <a:fillRect l="-460" t="-2479" b="-5785"/>
                </a:stretch>
              </a:blipFill>
            </p:spPr>
            <p:txBody>
              <a:bodyPr/>
              <a:lstStyle/>
              <a:p>
                <a:r>
                  <a:rPr lang="en-US">
                    <a:noFill/>
                  </a:rPr>
                  <a:t> </a:t>
                </a:r>
              </a:p>
            </p:txBody>
          </p:sp>
        </mc:Fallback>
      </mc:AlternateContent>
      <p:pic>
        <p:nvPicPr>
          <p:cNvPr id="8" name="Picture 7" descr="A math equation with a number of letters&#10;&#10;AI-generated content may be incorrect.">
            <a:extLst>
              <a:ext uri="{FF2B5EF4-FFF2-40B4-BE49-F238E27FC236}">
                <a16:creationId xmlns:a16="http://schemas.microsoft.com/office/drawing/2014/main" id="{C99AF432-60B2-DCF8-11C5-704D056B3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687" y="2010538"/>
            <a:ext cx="1689958" cy="691347"/>
          </a:xfrm>
          <a:prstGeom prst="rect">
            <a:avLst/>
          </a:prstGeom>
        </p:spPr>
      </p:pic>
      <p:sp>
        <p:nvSpPr>
          <p:cNvPr id="9" name="TextBox 8">
            <a:extLst>
              <a:ext uri="{FF2B5EF4-FFF2-40B4-BE49-F238E27FC236}">
                <a16:creationId xmlns:a16="http://schemas.microsoft.com/office/drawing/2014/main" id="{B5B082EC-9E50-4B36-B6FA-347C8AE271E4}"/>
              </a:ext>
            </a:extLst>
          </p:cNvPr>
          <p:cNvSpPr txBox="1"/>
          <p:nvPr/>
        </p:nvSpPr>
        <p:spPr>
          <a:xfrm>
            <a:off x="259160" y="2799307"/>
            <a:ext cx="11932840" cy="3693319"/>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Step 2: Choose an initial threshold value k (any value k ≥ 0)</a:t>
            </a:r>
          </a:p>
          <a:p>
            <a:r>
              <a:rPr lang="en-US" dirty="0">
                <a:latin typeface="Times New Roman" panose="02020603050405020304" pitchFamily="18" charset="0"/>
                <a:cs typeface="Times New Roman" panose="02020603050405020304" pitchFamily="18" charset="0"/>
              </a:rPr>
              <a:t>This threshold will be used to separate the pixels into two classes: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Class 1 (background): pixels with intensity ≤ k</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Class 2 (foreground): pixels with intensity &gt; k</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Step 3: Calculate the cumulative probabilities of the two classes</a:t>
            </a:r>
          </a:p>
          <a:p>
            <a:r>
              <a:rPr lang="en-US" dirty="0">
                <a:latin typeface="Times New Roman" panose="02020603050405020304" pitchFamily="18" charset="0"/>
                <a:cs typeface="Times New Roman" panose="02020603050405020304" pitchFamily="18" charset="0"/>
              </a:rPr>
              <a:t>For the chosen threshold k, calculate the cumulative probabilities (class probabilities) for each group:</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Probability of class 1 - background:</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Probability of class 2 - foreground: </a:t>
            </a:r>
          </a:p>
          <a:p>
            <a:endParaRPr lang="en-US" b="1" dirty="0">
              <a:latin typeface="Times New Roman" panose="02020603050405020304" pitchFamily="18" charset="0"/>
              <a:cs typeface="Times New Roman" panose="02020603050405020304" pitchFamily="18" charset="0"/>
            </a:endParaRPr>
          </a:p>
        </p:txBody>
      </p:sp>
      <p:pic>
        <p:nvPicPr>
          <p:cNvPr id="11" name="Picture 10" descr="A black and white math equations&#10;&#10;AI-generated content may be incorrect.">
            <a:extLst>
              <a:ext uri="{FF2B5EF4-FFF2-40B4-BE49-F238E27FC236}">
                <a16:creationId xmlns:a16="http://schemas.microsoft.com/office/drawing/2014/main" id="{E19B11A9-24E8-3294-BCCC-6981A28E62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756" y="4831538"/>
            <a:ext cx="1476581" cy="724001"/>
          </a:xfrm>
          <a:prstGeom prst="rect">
            <a:avLst/>
          </a:prstGeom>
        </p:spPr>
      </p:pic>
      <p:pic>
        <p:nvPicPr>
          <p:cNvPr id="13" name="Picture 12" descr="A mathematical equation with numbers and symbols&#10;&#10;AI-generated content may be incorrect.">
            <a:extLst>
              <a:ext uri="{FF2B5EF4-FFF2-40B4-BE49-F238E27FC236}">
                <a16:creationId xmlns:a16="http://schemas.microsoft.com/office/drawing/2014/main" id="{B683888C-CDCE-FC90-B8BE-B9119B7087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0756" y="5652961"/>
            <a:ext cx="3048425" cy="724001"/>
          </a:xfrm>
          <a:prstGeom prst="rect">
            <a:avLst/>
          </a:prstGeom>
        </p:spPr>
      </p:pic>
    </p:spTree>
    <p:extLst>
      <p:ext uri="{BB962C8B-B14F-4D97-AF65-F5344CB8AC3E}">
        <p14:creationId xmlns:p14="http://schemas.microsoft.com/office/powerpoint/2010/main" val="796221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9D16A-C137-2578-BDB4-998D67295C6C}"/>
              </a:ext>
            </a:extLst>
          </p:cNvPr>
          <p:cNvSpPr>
            <a:spLocks noGrp="1"/>
          </p:cNvSpPr>
          <p:nvPr>
            <p:ph type="title"/>
          </p:nvPr>
        </p:nvSpPr>
        <p:spPr/>
        <p:txBody>
          <a:bodyPr/>
          <a:lstStyle/>
          <a:p>
            <a:r>
              <a:rPr lang="en-US" dirty="0"/>
              <a:t>OTSU’S METHOD</a:t>
            </a:r>
          </a:p>
        </p:txBody>
      </p:sp>
      <p:sp>
        <p:nvSpPr>
          <p:cNvPr id="6" name="TextBox 5">
            <a:extLst>
              <a:ext uri="{FF2B5EF4-FFF2-40B4-BE49-F238E27FC236}">
                <a16:creationId xmlns:a16="http://schemas.microsoft.com/office/drawing/2014/main" id="{BF653A6A-F54A-1606-5B8B-2E74C801EB11}"/>
              </a:ext>
            </a:extLst>
          </p:cNvPr>
          <p:cNvSpPr txBox="1"/>
          <p:nvPr/>
        </p:nvSpPr>
        <p:spPr>
          <a:xfrm>
            <a:off x="259160" y="976306"/>
            <a:ext cx="11932840" cy="2031325"/>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Step 4: Calculate the mean intensity values of the pixels in both classes</a:t>
            </a:r>
          </a:p>
          <a:p>
            <a:endParaRPr lang="en-US" b="1" dirty="0">
              <a:latin typeface="Times New Roman" panose="02020603050405020304" pitchFamily="18" charset="0"/>
              <a:cs typeface="Times New Roman" panose="02020603050405020304" pitchFamily="18" charset="0"/>
            </a:endParaRPr>
          </a:p>
          <a:p>
            <a:r>
              <a:rPr lang="en-US" dirty="0">
                <a:solidFill>
                  <a:srgbClr val="242021"/>
                </a:solidFill>
                <a:latin typeface="Times New Roman" panose="02020603050405020304" pitchFamily="18" charset="0"/>
                <a:cs typeface="Times New Roman" panose="02020603050405020304" pitchFamily="18" charset="0"/>
              </a:rPr>
              <a:t>T</a:t>
            </a:r>
            <a:r>
              <a:rPr lang="en-US" sz="1800" b="0" i="0" dirty="0">
                <a:solidFill>
                  <a:srgbClr val="242021"/>
                </a:solidFill>
                <a:effectLst/>
                <a:latin typeface="Times New Roman" panose="02020603050405020304" pitchFamily="18" charset="0"/>
                <a:cs typeface="Times New Roman" panose="02020603050405020304" pitchFamily="18" charset="0"/>
              </a:rPr>
              <a:t>he </a:t>
            </a:r>
            <a:r>
              <a:rPr lang="en-US" sz="1800" b="0" i="1" dirty="0">
                <a:solidFill>
                  <a:srgbClr val="242021"/>
                </a:solidFill>
                <a:effectLst/>
                <a:latin typeface="Times New Roman" panose="02020603050405020304" pitchFamily="18" charset="0"/>
                <a:cs typeface="Times New Roman" panose="02020603050405020304" pitchFamily="18" charset="0"/>
              </a:rPr>
              <a:t>mean intensity </a:t>
            </a:r>
            <a:r>
              <a:rPr lang="en-US" sz="1800" b="0" i="0" dirty="0">
                <a:solidFill>
                  <a:srgbClr val="242021"/>
                </a:solidFill>
                <a:effectLst/>
                <a:latin typeface="Times New Roman" panose="02020603050405020304" pitchFamily="18" charset="0"/>
                <a:cs typeface="Times New Roman" panose="02020603050405020304" pitchFamily="18" charset="0"/>
              </a:rPr>
              <a:t>value of the pixels in </a:t>
            </a:r>
            <a:r>
              <a:rPr lang="en-US" i="1" dirty="0">
                <a:solidFill>
                  <a:srgbClr val="242021"/>
                </a:solidFill>
                <a:latin typeface="Times New Roman" panose="02020603050405020304" pitchFamily="18" charset="0"/>
                <a:cs typeface="Times New Roman" panose="02020603050405020304" pitchFamily="18" charset="0"/>
              </a:rPr>
              <a:t>Class 1:</a:t>
            </a:r>
          </a:p>
          <a:p>
            <a:endParaRPr lang="en-US" i="1" dirty="0">
              <a:solidFill>
                <a:srgbClr val="242021"/>
              </a:solidFill>
              <a:latin typeface="Times New Roman" panose="02020603050405020304" pitchFamily="18" charset="0"/>
              <a:cs typeface="Times New Roman" panose="02020603050405020304" pitchFamily="18" charset="0"/>
            </a:endParaRPr>
          </a:p>
          <a:p>
            <a:endParaRPr lang="en-US" i="1" dirty="0">
              <a:solidFill>
                <a:srgbClr val="242021"/>
              </a:solidFill>
              <a:latin typeface="Times New Roman" panose="02020603050405020304" pitchFamily="18" charset="0"/>
              <a:cs typeface="Times New Roman" panose="02020603050405020304" pitchFamily="18" charset="0"/>
            </a:endParaRPr>
          </a:p>
          <a:p>
            <a:r>
              <a:rPr lang="en-US" dirty="0">
                <a:solidFill>
                  <a:srgbClr val="242021"/>
                </a:solidFill>
                <a:latin typeface="Times New Roman" panose="02020603050405020304" pitchFamily="18" charset="0"/>
                <a:cs typeface="Times New Roman" panose="02020603050405020304" pitchFamily="18" charset="0"/>
              </a:rPr>
              <a:t>T</a:t>
            </a:r>
            <a:r>
              <a:rPr lang="en-US" sz="1800" b="0" i="0" dirty="0">
                <a:solidFill>
                  <a:srgbClr val="242021"/>
                </a:solidFill>
                <a:effectLst/>
                <a:latin typeface="Times New Roman" panose="02020603050405020304" pitchFamily="18" charset="0"/>
                <a:cs typeface="Times New Roman" panose="02020603050405020304" pitchFamily="18" charset="0"/>
              </a:rPr>
              <a:t>he </a:t>
            </a:r>
            <a:r>
              <a:rPr lang="en-US" sz="1800" b="0" i="1" dirty="0">
                <a:solidFill>
                  <a:srgbClr val="242021"/>
                </a:solidFill>
                <a:effectLst/>
                <a:latin typeface="Times New Roman" panose="02020603050405020304" pitchFamily="18" charset="0"/>
                <a:cs typeface="Times New Roman" panose="02020603050405020304" pitchFamily="18" charset="0"/>
              </a:rPr>
              <a:t>mean intensity </a:t>
            </a:r>
            <a:r>
              <a:rPr lang="en-US" sz="1800" b="0" i="0" dirty="0">
                <a:solidFill>
                  <a:srgbClr val="242021"/>
                </a:solidFill>
                <a:effectLst/>
                <a:latin typeface="Times New Roman" panose="02020603050405020304" pitchFamily="18" charset="0"/>
                <a:cs typeface="Times New Roman" panose="02020603050405020304" pitchFamily="18" charset="0"/>
              </a:rPr>
              <a:t>value of the pixels in </a:t>
            </a:r>
            <a:r>
              <a:rPr lang="en-US" i="1" dirty="0">
                <a:solidFill>
                  <a:srgbClr val="242021"/>
                </a:solidFill>
                <a:latin typeface="Times New Roman" panose="02020603050405020304" pitchFamily="18" charset="0"/>
                <a:cs typeface="Times New Roman" panose="02020603050405020304" pitchFamily="18" charset="0"/>
              </a:rPr>
              <a:t>Class</a:t>
            </a:r>
            <a:r>
              <a:rPr lang="en-US" dirty="0">
                <a:solidFill>
                  <a:srgbClr val="242021"/>
                </a:solidFill>
                <a:latin typeface="Times New Roman" panose="02020603050405020304" pitchFamily="18" charset="0"/>
                <a:cs typeface="Times New Roman" panose="02020603050405020304" pitchFamily="18" charset="0"/>
              </a:rPr>
              <a:t> 2:</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5B082EC-9E50-4B36-B6FA-347C8AE271E4}"/>
                  </a:ext>
                </a:extLst>
              </p:cNvPr>
              <p:cNvSpPr txBox="1"/>
              <p:nvPr/>
            </p:nvSpPr>
            <p:spPr>
              <a:xfrm>
                <a:off x="268685" y="3058147"/>
                <a:ext cx="11932840" cy="2405851"/>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Step 5: Calculate the between-class variance:</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Step 6: Determine the optimal threshold</a:t>
                </a:r>
              </a:p>
              <a:p>
                <a:r>
                  <a:rPr lang="en-US" dirty="0">
                    <a:latin typeface="Times New Roman" panose="02020603050405020304" pitchFamily="18" charset="0"/>
                    <a:cs typeface="Times New Roman" panose="02020603050405020304" pitchFamily="18" charset="0"/>
                  </a:rPr>
                  <a:t>The optimal threshold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m:t>
                        </m:r>
                      </m:sup>
                    </m:sSup>
                  </m:oMath>
                </a14:m>
                <a:r>
                  <a:rPr lang="en-US" dirty="0">
                    <a:latin typeface="Times New Roman" panose="02020603050405020304" pitchFamily="18" charset="0"/>
                    <a:cs typeface="Times New Roman" panose="02020603050405020304" pitchFamily="18" charset="0"/>
                  </a:rPr>
                  <a:t> is the value of </a:t>
                </a:r>
                <a:r>
                  <a:rPr lang="en-US" i="1"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 that </a:t>
                </a:r>
                <a:r>
                  <a:rPr lang="en-US" i="1" dirty="0">
                    <a:latin typeface="Times New Roman" panose="02020603050405020304" pitchFamily="18" charset="0"/>
                    <a:cs typeface="Times New Roman" panose="02020603050405020304" pitchFamily="18" charset="0"/>
                  </a:rPr>
                  <a:t>maximizes the between-class variance</a:t>
                </a:r>
                <a:r>
                  <a:rPr lang="en-US" b="1" i="1"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2400" b="1" i="1" smtClean="0">
                            <a:latin typeface="Cambria Math" panose="02040503050406030204" pitchFamily="18" charset="0"/>
                            <a:cs typeface="Times New Roman" panose="02020603050405020304" pitchFamily="18" charset="0"/>
                          </a:rPr>
                        </m:ctrlPr>
                      </m:sSubSupPr>
                      <m:e>
                        <m:r>
                          <m:rPr>
                            <m:nor/>
                          </m:rPr>
                          <a:rPr lang="el-GR" sz="2400" i="1">
                            <a:latin typeface="Times New Roman" panose="02020603050405020304" pitchFamily="18" charset="0"/>
                            <a:cs typeface="Times New Roman" panose="02020603050405020304" pitchFamily="18" charset="0"/>
                          </a:rPr>
                          <m:t>σ</m:t>
                        </m:r>
                      </m:e>
                      <m:sub>
                        <m:r>
                          <a:rPr lang="en-US" sz="2400" b="0" i="1" smtClean="0">
                            <a:latin typeface="Cambria Math" panose="02040503050406030204" pitchFamily="18" charset="0"/>
                            <a:cs typeface="Times New Roman" panose="02020603050405020304" pitchFamily="18" charset="0"/>
                          </a:rPr>
                          <m:t>𝐵</m:t>
                        </m:r>
                      </m:sub>
                      <m:sup>
                        <m:r>
                          <a:rPr lang="en-US" sz="2400" b="0" i="1" smtClean="0">
                            <a:latin typeface="Cambria Math" panose="02040503050406030204" pitchFamily="18" charset="0"/>
                            <a:cs typeface="Times New Roman" panose="02020603050405020304" pitchFamily="18" charset="0"/>
                          </a:rPr>
                          <m:t>2</m:t>
                        </m:r>
                      </m:sup>
                    </m:sSubSup>
                  </m:oMath>
                </a14:m>
                <a:endParaRPr lang="en-US" sz="2400" b="1" dirty="0">
                  <a:latin typeface="Times New Roman" panose="02020603050405020304" pitchFamily="18" charset="0"/>
                  <a:cs typeface="Times New Roman" panose="02020603050405020304" pitchFamily="18" charset="0"/>
                </a:endParaRPr>
              </a:p>
              <a:p>
                <a:endParaRPr lang="en-US" b="1" i="1" dirty="0">
                  <a:latin typeface="Times New Roman" panose="02020603050405020304" pitchFamily="18" charset="0"/>
                  <a:cs typeface="Times New Roman" panose="02020603050405020304" pitchFamily="18" charset="0"/>
                </a:endParaRPr>
              </a:p>
              <a:p>
                <a:endParaRPr lang="en-US" b="1" i="1" dirty="0">
                  <a:latin typeface="Times New Roman" panose="02020603050405020304" pitchFamily="18" charset="0"/>
                  <a:cs typeface="Times New Roman" panose="02020603050405020304" pitchFamily="18" charset="0"/>
                </a:endParaRPr>
              </a:p>
              <a:p>
                <a:endParaRPr lang="en-US" b="1" i="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Step 7: Apply the optimal threshold to segment the image</a:t>
                </a:r>
              </a:p>
            </p:txBody>
          </p:sp>
        </mc:Choice>
        <mc:Fallback xmlns="">
          <p:sp>
            <p:nvSpPr>
              <p:cNvPr id="9" name="TextBox 8">
                <a:extLst>
                  <a:ext uri="{FF2B5EF4-FFF2-40B4-BE49-F238E27FC236}">
                    <a16:creationId xmlns:a16="http://schemas.microsoft.com/office/drawing/2014/main" id="{B5B082EC-9E50-4B36-B6FA-347C8AE271E4}"/>
                  </a:ext>
                </a:extLst>
              </p:cNvPr>
              <p:cNvSpPr txBox="1">
                <a:spLocks noRot="1" noChangeAspect="1" noMove="1" noResize="1" noEditPoints="1" noAdjustHandles="1" noChangeArrowheads="1" noChangeShapeType="1" noTextEdit="1"/>
              </p:cNvSpPr>
              <p:nvPr/>
            </p:nvSpPr>
            <p:spPr>
              <a:xfrm>
                <a:off x="268685" y="3058147"/>
                <a:ext cx="11932840" cy="2405851"/>
              </a:xfrm>
              <a:prstGeom prst="rect">
                <a:avLst/>
              </a:prstGeom>
              <a:blipFill>
                <a:blip r:embed="rId2"/>
                <a:stretch>
                  <a:fillRect l="-409" t="-1523" b="-329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8235B30C-5E28-8376-36F3-D3A366DAFFFA}"/>
              </a:ext>
            </a:extLst>
          </p:cNvPr>
          <p:cNvGrpSpPr/>
          <p:nvPr/>
        </p:nvGrpSpPr>
        <p:grpSpPr>
          <a:xfrm>
            <a:off x="5060457" y="1416613"/>
            <a:ext cx="2559543" cy="691347"/>
            <a:chOff x="7018231" y="1722832"/>
            <a:chExt cx="3610479" cy="1076475"/>
          </a:xfrm>
        </p:grpSpPr>
        <p:pic>
          <p:nvPicPr>
            <p:cNvPr id="4" name="Picture 3" descr="A black and white text&#10;&#10;AI-generated content may be incorrect.">
              <a:extLst>
                <a:ext uri="{FF2B5EF4-FFF2-40B4-BE49-F238E27FC236}">
                  <a16:creationId xmlns:a16="http://schemas.microsoft.com/office/drawing/2014/main" id="{8E430810-CF65-1FCB-D699-C71433EA4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8231" y="1897339"/>
              <a:ext cx="1057423" cy="590632"/>
            </a:xfrm>
            <a:prstGeom prst="rect">
              <a:avLst/>
            </a:prstGeom>
          </p:spPr>
        </p:pic>
        <p:pic>
          <p:nvPicPr>
            <p:cNvPr id="10" name="Picture 9" descr="A number and letter symbols&#10;&#10;AI-generated content may be incorrect.">
              <a:extLst>
                <a:ext uri="{FF2B5EF4-FFF2-40B4-BE49-F238E27FC236}">
                  <a16:creationId xmlns:a16="http://schemas.microsoft.com/office/drawing/2014/main" id="{4286B08A-A8F9-57B5-5F70-937060D6E1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5654" y="1722832"/>
              <a:ext cx="2553056" cy="1076475"/>
            </a:xfrm>
            <a:prstGeom prst="rect">
              <a:avLst/>
            </a:prstGeom>
          </p:spPr>
        </p:pic>
      </p:grpSp>
      <p:grpSp>
        <p:nvGrpSpPr>
          <p:cNvPr id="18" name="Group 17">
            <a:extLst>
              <a:ext uri="{FF2B5EF4-FFF2-40B4-BE49-F238E27FC236}">
                <a16:creationId xmlns:a16="http://schemas.microsoft.com/office/drawing/2014/main" id="{06BF9090-A881-04FD-F21B-12C080BC35F2}"/>
              </a:ext>
            </a:extLst>
          </p:cNvPr>
          <p:cNvGrpSpPr/>
          <p:nvPr/>
        </p:nvGrpSpPr>
        <p:grpSpPr>
          <a:xfrm>
            <a:off x="5060457" y="2205381"/>
            <a:ext cx="2559543" cy="649945"/>
            <a:chOff x="7872357" y="2418253"/>
            <a:chExt cx="2695951" cy="762106"/>
          </a:xfrm>
        </p:grpSpPr>
        <p:pic>
          <p:nvPicPr>
            <p:cNvPr id="15" name="Picture 14">
              <a:extLst>
                <a:ext uri="{FF2B5EF4-FFF2-40B4-BE49-F238E27FC236}">
                  <a16:creationId xmlns:a16="http://schemas.microsoft.com/office/drawing/2014/main" id="{6E2673BB-79FD-C36E-A9FC-A3AF5CD8C1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2357" y="2575438"/>
              <a:ext cx="790685" cy="447737"/>
            </a:xfrm>
            <a:prstGeom prst="rect">
              <a:avLst/>
            </a:prstGeom>
          </p:spPr>
        </p:pic>
        <p:pic>
          <p:nvPicPr>
            <p:cNvPr id="17" name="Picture 16" descr="A number and letter symbols&#10;&#10;AI-generated content may be incorrect.">
              <a:extLst>
                <a:ext uri="{FF2B5EF4-FFF2-40B4-BE49-F238E27FC236}">
                  <a16:creationId xmlns:a16="http://schemas.microsoft.com/office/drawing/2014/main" id="{7B4A6313-1913-1F03-E100-1166EA90EC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3042" y="2418253"/>
              <a:ext cx="1905266" cy="762106"/>
            </a:xfrm>
            <a:prstGeom prst="rect">
              <a:avLst/>
            </a:prstGeom>
          </p:spPr>
        </p:pic>
      </p:grpSp>
      <p:pic>
        <p:nvPicPr>
          <p:cNvPr id="22" name="Picture 21" descr="A black text with a white background&#10;&#10;AI-generated content may be incorrect.">
            <a:extLst>
              <a:ext uri="{FF2B5EF4-FFF2-40B4-BE49-F238E27FC236}">
                <a16:creationId xmlns:a16="http://schemas.microsoft.com/office/drawing/2014/main" id="{906869B9-4814-2AD4-5F89-5E90FA8853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39499" y="3007631"/>
            <a:ext cx="2772162" cy="476316"/>
          </a:xfrm>
          <a:prstGeom prst="rect">
            <a:avLst/>
          </a:prstGeom>
        </p:spPr>
      </p:pic>
      <p:pic>
        <p:nvPicPr>
          <p:cNvPr id="24" name="Picture 23" descr="A black and white text&#10;&#10;AI-generated content may be incorrect.">
            <a:extLst>
              <a:ext uri="{FF2B5EF4-FFF2-40B4-BE49-F238E27FC236}">
                <a16:creationId xmlns:a16="http://schemas.microsoft.com/office/drawing/2014/main" id="{41F2E457-A97E-9B92-E38C-266B1BC782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60232" y="4362587"/>
            <a:ext cx="2981741" cy="676369"/>
          </a:xfrm>
          <a:prstGeom prst="rect">
            <a:avLst/>
          </a:prstGeom>
        </p:spPr>
      </p:pic>
      <p:pic>
        <p:nvPicPr>
          <p:cNvPr id="26" name="Picture 25" descr="A close up of a number&#10;&#10;AI-generated content may be incorrect.">
            <a:extLst>
              <a:ext uri="{FF2B5EF4-FFF2-40B4-BE49-F238E27FC236}">
                <a16:creationId xmlns:a16="http://schemas.microsoft.com/office/drawing/2014/main" id="{776FF686-4061-AAEF-5924-D764F14FC6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88547" y="5451783"/>
            <a:ext cx="3071910" cy="859822"/>
          </a:xfrm>
          <a:prstGeom prst="rect">
            <a:avLst/>
          </a:prstGeom>
        </p:spPr>
      </p:pic>
    </p:spTree>
    <p:extLst>
      <p:ext uri="{BB962C8B-B14F-4D97-AF65-F5344CB8AC3E}">
        <p14:creationId xmlns:p14="http://schemas.microsoft.com/office/powerpoint/2010/main" val="1126817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F61A4-0E3C-D395-FE70-A2EE7B3860C0}"/>
              </a:ext>
            </a:extLst>
          </p:cNvPr>
          <p:cNvSpPr>
            <a:spLocks noGrp="1"/>
          </p:cNvSpPr>
          <p:nvPr>
            <p:ph type="title"/>
          </p:nvPr>
        </p:nvSpPr>
        <p:spPr/>
        <p:txBody>
          <a:bodyPr/>
          <a:lstStyle/>
          <a:p>
            <a:r>
              <a:rPr lang="en-US" dirty="0"/>
              <a:t>OTSU’S METHOD</a:t>
            </a:r>
          </a:p>
        </p:txBody>
      </p:sp>
      <p:pic>
        <p:nvPicPr>
          <p:cNvPr id="5" name="Picture 4" descr="A close-up of a mountain&#10;&#10;AI-generated content may be incorrect.">
            <a:extLst>
              <a:ext uri="{FF2B5EF4-FFF2-40B4-BE49-F238E27FC236}">
                <a16:creationId xmlns:a16="http://schemas.microsoft.com/office/drawing/2014/main" id="{BC3096CB-96F9-DD24-063B-3916B2D04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820" y="861611"/>
            <a:ext cx="2841058" cy="2184398"/>
          </a:xfrm>
          <a:prstGeom prst="rect">
            <a:avLst/>
          </a:prstGeom>
        </p:spPr>
      </p:pic>
      <p:grpSp>
        <p:nvGrpSpPr>
          <p:cNvPr id="11" name="Group 10">
            <a:extLst>
              <a:ext uri="{FF2B5EF4-FFF2-40B4-BE49-F238E27FC236}">
                <a16:creationId xmlns:a16="http://schemas.microsoft.com/office/drawing/2014/main" id="{765FF1DD-6DC8-1E07-C4C0-1EF5BCB2909A}"/>
              </a:ext>
            </a:extLst>
          </p:cNvPr>
          <p:cNvGrpSpPr/>
          <p:nvPr/>
        </p:nvGrpSpPr>
        <p:grpSpPr>
          <a:xfrm>
            <a:off x="6096000" y="3762439"/>
            <a:ext cx="5310910" cy="2290894"/>
            <a:chOff x="5726545" y="3823856"/>
            <a:chExt cx="4673601" cy="1884217"/>
          </a:xfrm>
        </p:grpSpPr>
        <p:pic>
          <p:nvPicPr>
            <p:cNvPr id="9" name="Picture 8">
              <a:extLst>
                <a:ext uri="{FF2B5EF4-FFF2-40B4-BE49-F238E27FC236}">
                  <a16:creationId xmlns:a16="http://schemas.microsoft.com/office/drawing/2014/main" id="{D1592F84-D33C-8453-268E-E9BA733FF32E}"/>
                </a:ext>
              </a:extLst>
            </p:cNvPr>
            <p:cNvPicPr>
              <a:picLocks noChangeAspect="1"/>
            </p:cNvPicPr>
            <p:nvPr/>
          </p:nvPicPr>
          <p:blipFill>
            <a:blip r:embed="rId3"/>
            <a:srcRect t="5083" b="583"/>
            <a:stretch/>
          </p:blipFill>
          <p:spPr>
            <a:xfrm>
              <a:off x="5760172" y="3823856"/>
              <a:ext cx="4639974" cy="1855426"/>
            </a:xfrm>
            <a:prstGeom prst="rect">
              <a:avLst/>
            </a:prstGeom>
          </p:spPr>
        </p:pic>
        <p:sp>
          <p:nvSpPr>
            <p:cNvPr id="10" name="Rectangle 9">
              <a:extLst>
                <a:ext uri="{FF2B5EF4-FFF2-40B4-BE49-F238E27FC236}">
                  <a16:creationId xmlns:a16="http://schemas.microsoft.com/office/drawing/2014/main" id="{68EF19CE-305F-0D68-339B-D4118950CFF5}"/>
                </a:ext>
              </a:extLst>
            </p:cNvPr>
            <p:cNvSpPr/>
            <p:nvPr/>
          </p:nvSpPr>
          <p:spPr>
            <a:xfrm>
              <a:off x="5726545" y="5497083"/>
              <a:ext cx="369455" cy="2109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A black and white image of a mountain&#10;&#10;AI-generated content may be incorrect.">
            <a:extLst>
              <a:ext uri="{FF2B5EF4-FFF2-40B4-BE49-F238E27FC236}">
                <a16:creationId xmlns:a16="http://schemas.microsoft.com/office/drawing/2014/main" id="{300E2F89-BDA0-45B7-08DB-439DB7779C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435" y="836672"/>
            <a:ext cx="2837927" cy="2184398"/>
          </a:xfrm>
          <a:prstGeom prst="rect">
            <a:avLst/>
          </a:prstGeom>
        </p:spPr>
      </p:pic>
      <p:sp>
        <p:nvSpPr>
          <p:cNvPr id="14" name="Rectangle 13">
            <a:extLst>
              <a:ext uri="{FF2B5EF4-FFF2-40B4-BE49-F238E27FC236}">
                <a16:creationId xmlns:a16="http://schemas.microsoft.com/office/drawing/2014/main" id="{28B0228D-9B1B-0A58-02AE-3184B35168B6}"/>
              </a:ext>
            </a:extLst>
          </p:cNvPr>
          <p:cNvSpPr/>
          <p:nvPr/>
        </p:nvSpPr>
        <p:spPr>
          <a:xfrm>
            <a:off x="7200435" y="858441"/>
            <a:ext cx="2837927" cy="218439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84B66F07-78AC-1911-E65B-D0A0517F9DD9}"/>
              </a:ext>
            </a:extLst>
          </p:cNvPr>
          <p:cNvSpPr txBox="1"/>
          <p:nvPr/>
        </p:nvSpPr>
        <p:spPr>
          <a:xfrm>
            <a:off x="6789381" y="3149335"/>
            <a:ext cx="3660041" cy="369332"/>
          </a:xfrm>
          <a:prstGeom prst="rect">
            <a:avLst/>
          </a:prstGeom>
          <a:noFill/>
        </p:spPr>
        <p:txBody>
          <a:bodyPr wrap="none" rtlCol="0">
            <a:spAutoFit/>
          </a:bodyPr>
          <a:lstStyle/>
          <a:p>
            <a:pPr algn="ctr"/>
            <a:r>
              <a:rPr lang="en-US" dirty="0" err="1">
                <a:latin typeface="Times New Roman" panose="02020603050405020304" pitchFamily="18" charset="0"/>
                <a:cs typeface="Times New Roman" panose="02020603050405020304" pitchFamily="18" charset="0"/>
              </a:rPr>
              <a:t>Thresholded</a:t>
            </a:r>
            <a:r>
              <a:rPr lang="en-US" dirty="0">
                <a:latin typeface="Times New Roman" panose="02020603050405020304" pitchFamily="18" charset="0"/>
                <a:cs typeface="Times New Roman" panose="02020603050405020304" pitchFamily="18" charset="0"/>
              </a:rPr>
              <a:t> Image by Otsu’s method</a:t>
            </a:r>
          </a:p>
        </p:txBody>
      </p:sp>
      <p:sp>
        <p:nvSpPr>
          <p:cNvPr id="17" name="TextBox 16">
            <a:extLst>
              <a:ext uri="{FF2B5EF4-FFF2-40B4-BE49-F238E27FC236}">
                <a16:creationId xmlns:a16="http://schemas.microsoft.com/office/drawing/2014/main" id="{6023F2CA-1004-2B0D-4556-915BFEBE3670}"/>
              </a:ext>
            </a:extLst>
          </p:cNvPr>
          <p:cNvSpPr txBox="1"/>
          <p:nvPr/>
        </p:nvSpPr>
        <p:spPr>
          <a:xfrm>
            <a:off x="6719094" y="6053333"/>
            <a:ext cx="4784323"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Histogram of </a:t>
            </a:r>
            <a:r>
              <a:rPr lang="en-US" dirty="0" err="1">
                <a:latin typeface="Times New Roman" panose="02020603050405020304" pitchFamily="18" charset="0"/>
                <a:cs typeface="Times New Roman" panose="02020603050405020304" pitchFamily="18" charset="0"/>
              </a:rPr>
              <a:t>Thresholded</a:t>
            </a:r>
            <a:r>
              <a:rPr lang="en-US" dirty="0">
                <a:latin typeface="Times New Roman" panose="02020603050405020304" pitchFamily="18" charset="0"/>
                <a:cs typeface="Times New Roman" panose="02020603050405020304" pitchFamily="18" charset="0"/>
              </a:rPr>
              <a:t> Image by Otsu method</a:t>
            </a:r>
          </a:p>
        </p:txBody>
      </p:sp>
      <p:sp>
        <p:nvSpPr>
          <p:cNvPr id="18" name="TextBox 17">
            <a:extLst>
              <a:ext uri="{FF2B5EF4-FFF2-40B4-BE49-F238E27FC236}">
                <a16:creationId xmlns:a16="http://schemas.microsoft.com/office/drawing/2014/main" id="{9C9A434A-A2A2-E027-6972-B11410092057}"/>
              </a:ext>
            </a:extLst>
          </p:cNvPr>
          <p:cNvSpPr txBox="1"/>
          <p:nvPr/>
        </p:nvSpPr>
        <p:spPr>
          <a:xfrm>
            <a:off x="2032338" y="3149335"/>
            <a:ext cx="1588897"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Original Image</a:t>
            </a:r>
          </a:p>
        </p:txBody>
      </p:sp>
      <p:pic>
        <p:nvPicPr>
          <p:cNvPr id="19" name="Picture 18">
            <a:extLst>
              <a:ext uri="{FF2B5EF4-FFF2-40B4-BE49-F238E27FC236}">
                <a16:creationId xmlns:a16="http://schemas.microsoft.com/office/drawing/2014/main" id="{F4A35FF1-CCE8-7D38-4347-86043FF699CA}"/>
              </a:ext>
            </a:extLst>
          </p:cNvPr>
          <p:cNvPicPr>
            <a:picLocks noChangeAspect="1"/>
          </p:cNvPicPr>
          <p:nvPr/>
        </p:nvPicPr>
        <p:blipFill>
          <a:blip r:embed="rId5"/>
          <a:stretch>
            <a:fillRect/>
          </a:stretch>
        </p:blipFill>
        <p:spPr>
          <a:xfrm>
            <a:off x="248935" y="3762439"/>
            <a:ext cx="5059074" cy="2144283"/>
          </a:xfrm>
          <a:prstGeom prst="rect">
            <a:avLst/>
          </a:prstGeom>
        </p:spPr>
      </p:pic>
      <p:sp>
        <p:nvSpPr>
          <p:cNvPr id="20" name="TextBox 19">
            <a:extLst>
              <a:ext uri="{FF2B5EF4-FFF2-40B4-BE49-F238E27FC236}">
                <a16:creationId xmlns:a16="http://schemas.microsoft.com/office/drawing/2014/main" id="{E1A38F25-A4EE-92F7-8AF1-C56C90D0491E}"/>
              </a:ext>
            </a:extLst>
          </p:cNvPr>
          <p:cNvSpPr txBox="1"/>
          <p:nvPr/>
        </p:nvSpPr>
        <p:spPr>
          <a:xfrm>
            <a:off x="1611032" y="5981851"/>
            <a:ext cx="2886368"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Histogram of Original Image</a:t>
            </a:r>
          </a:p>
        </p:txBody>
      </p:sp>
      <p:cxnSp>
        <p:nvCxnSpPr>
          <p:cNvPr id="22" name="Straight Arrow Connector 21">
            <a:extLst>
              <a:ext uri="{FF2B5EF4-FFF2-40B4-BE49-F238E27FC236}">
                <a16:creationId xmlns:a16="http://schemas.microsoft.com/office/drawing/2014/main" id="{C14847A0-9C5C-5E0E-E078-D7D55127E989}"/>
              </a:ext>
            </a:extLst>
          </p:cNvPr>
          <p:cNvCxnSpPr>
            <a:stCxn id="5" idx="3"/>
            <a:endCxn id="14" idx="1"/>
          </p:cNvCxnSpPr>
          <p:nvPr/>
        </p:nvCxnSpPr>
        <p:spPr>
          <a:xfrm flipV="1">
            <a:off x="4248878" y="1950640"/>
            <a:ext cx="2951557" cy="3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19604A9-272B-7D6E-F495-6CE3ABF29879}"/>
              </a:ext>
            </a:extLst>
          </p:cNvPr>
          <p:cNvSpPr txBox="1"/>
          <p:nvPr/>
        </p:nvSpPr>
        <p:spPr>
          <a:xfrm>
            <a:off x="2636175" y="1570424"/>
            <a:ext cx="6176962"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Otsu’s Threshold</a:t>
            </a:r>
            <a:endParaRPr lang="en-US" dirty="0"/>
          </a:p>
        </p:txBody>
      </p:sp>
      <p:sp>
        <p:nvSpPr>
          <p:cNvPr id="25" name="TextBox 24">
            <a:extLst>
              <a:ext uri="{FF2B5EF4-FFF2-40B4-BE49-F238E27FC236}">
                <a16:creationId xmlns:a16="http://schemas.microsoft.com/office/drawing/2014/main" id="{E2196433-E3C2-7561-5958-7C0C706E8FA1}"/>
              </a:ext>
            </a:extLst>
          </p:cNvPr>
          <p:cNvSpPr txBox="1"/>
          <p:nvPr/>
        </p:nvSpPr>
        <p:spPr>
          <a:xfrm>
            <a:off x="2636175" y="2043082"/>
            <a:ext cx="6176962"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Optimal threshold value = 96</a:t>
            </a:r>
            <a:endParaRPr lang="en-US" dirty="0"/>
          </a:p>
        </p:txBody>
      </p:sp>
    </p:spTree>
    <p:extLst>
      <p:ext uri="{BB962C8B-B14F-4D97-AF65-F5344CB8AC3E}">
        <p14:creationId xmlns:p14="http://schemas.microsoft.com/office/powerpoint/2010/main" val="1116459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85684-CB4C-6500-4452-8F4C8A6B626F}"/>
              </a:ext>
            </a:extLst>
          </p:cNvPr>
          <p:cNvSpPr>
            <a:spLocks noGrp="1"/>
          </p:cNvSpPr>
          <p:nvPr>
            <p:ph type="title"/>
          </p:nvPr>
        </p:nvSpPr>
        <p:spPr>
          <a:xfrm>
            <a:off x="335360" y="145499"/>
            <a:ext cx="9932590" cy="369524"/>
          </a:xfrm>
        </p:spPr>
        <p:txBody>
          <a:bodyPr/>
          <a:lstStyle/>
          <a:p>
            <a:r>
              <a:rPr lang="en-US" sz="2400" dirty="0"/>
              <a:t>Compare </a:t>
            </a:r>
            <a:r>
              <a:rPr lang="en-US" sz="2400" dirty="0">
                <a:cs typeface="Times New Roman" panose="02020603050405020304" pitchFamily="18" charset="0"/>
              </a:rPr>
              <a:t>Iterative Selection Thresholding and </a:t>
            </a:r>
            <a:r>
              <a:rPr lang="en-US" sz="2400" dirty="0"/>
              <a:t>Otsu’s </a:t>
            </a:r>
            <a:r>
              <a:rPr lang="en-US" sz="2400" dirty="0">
                <a:cs typeface="Times New Roman" panose="02020603050405020304" pitchFamily="18" charset="0"/>
              </a:rPr>
              <a:t>Thresholding</a:t>
            </a:r>
            <a:endParaRPr lang="en-US" sz="2400" dirty="0"/>
          </a:p>
        </p:txBody>
      </p:sp>
      <p:grpSp>
        <p:nvGrpSpPr>
          <p:cNvPr id="14" name="Group 13">
            <a:extLst>
              <a:ext uri="{FF2B5EF4-FFF2-40B4-BE49-F238E27FC236}">
                <a16:creationId xmlns:a16="http://schemas.microsoft.com/office/drawing/2014/main" id="{4A0D0F19-9304-60ED-515C-2D5616BDA397}"/>
              </a:ext>
            </a:extLst>
          </p:cNvPr>
          <p:cNvGrpSpPr/>
          <p:nvPr/>
        </p:nvGrpSpPr>
        <p:grpSpPr>
          <a:xfrm>
            <a:off x="651210" y="1582056"/>
            <a:ext cx="11321487" cy="2469675"/>
            <a:chOff x="388020" y="1799816"/>
            <a:chExt cx="13221605" cy="2948602"/>
          </a:xfrm>
        </p:grpSpPr>
        <p:pic>
          <p:nvPicPr>
            <p:cNvPr id="7" name="Picture 6">
              <a:extLst>
                <a:ext uri="{FF2B5EF4-FFF2-40B4-BE49-F238E27FC236}">
                  <a16:creationId xmlns:a16="http://schemas.microsoft.com/office/drawing/2014/main" id="{42CBB3FF-2CE7-5ABD-CBD6-D76965E41C64}"/>
                </a:ext>
              </a:extLst>
            </p:cNvPr>
            <p:cNvPicPr>
              <a:picLocks noChangeAspect="1"/>
            </p:cNvPicPr>
            <p:nvPr/>
          </p:nvPicPr>
          <p:blipFill>
            <a:blip r:embed="rId2"/>
            <a:stretch>
              <a:fillRect/>
            </a:stretch>
          </p:blipFill>
          <p:spPr>
            <a:xfrm>
              <a:off x="388020" y="1819275"/>
              <a:ext cx="3152775" cy="2914650"/>
            </a:xfrm>
            <a:prstGeom prst="rect">
              <a:avLst/>
            </a:prstGeom>
          </p:spPr>
        </p:pic>
        <p:pic>
          <p:nvPicPr>
            <p:cNvPr id="9" name="Picture 8" descr="A graph with blue lines&#10;&#10;AI-generated content may be incorrect.">
              <a:extLst>
                <a:ext uri="{FF2B5EF4-FFF2-40B4-BE49-F238E27FC236}">
                  <a16:creationId xmlns:a16="http://schemas.microsoft.com/office/drawing/2014/main" id="{8B0BE440-140D-7CF4-DA11-4B9908177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0795" y="1799816"/>
              <a:ext cx="3191320" cy="2934109"/>
            </a:xfrm>
            <a:prstGeom prst="rect">
              <a:avLst/>
            </a:prstGeom>
          </p:spPr>
        </p:pic>
        <p:pic>
          <p:nvPicPr>
            <p:cNvPr id="11" name="Picture 10" descr="A black and white image of circles&#10;&#10;AI-generated content may be incorrect.">
              <a:extLst>
                <a:ext uri="{FF2B5EF4-FFF2-40B4-BE49-F238E27FC236}">
                  <a16:creationId xmlns:a16="http://schemas.microsoft.com/office/drawing/2014/main" id="{0EF96E14-78D2-98BA-191F-CE23050040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1888" y="1799816"/>
              <a:ext cx="3200847" cy="2915058"/>
            </a:xfrm>
            <a:prstGeom prst="rect">
              <a:avLst/>
            </a:prstGeom>
          </p:spPr>
        </p:pic>
        <p:pic>
          <p:nvPicPr>
            <p:cNvPr id="13" name="Picture 12" descr="A group of white circles on a black background&#10;&#10;AI-generated content may be incorrect.">
              <a:extLst>
                <a:ext uri="{FF2B5EF4-FFF2-40B4-BE49-F238E27FC236}">
                  <a16:creationId xmlns:a16="http://schemas.microsoft.com/office/drawing/2014/main" id="{4098B50D-D2A3-AC76-4920-7525883999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7358" y="1804782"/>
              <a:ext cx="3172267" cy="2943636"/>
            </a:xfrm>
            <a:prstGeom prst="rect">
              <a:avLst/>
            </a:prstGeom>
          </p:spPr>
        </p:pic>
      </p:grpSp>
      <p:sp>
        <p:nvSpPr>
          <p:cNvPr id="16" name="TextBox 15">
            <a:extLst>
              <a:ext uri="{FF2B5EF4-FFF2-40B4-BE49-F238E27FC236}">
                <a16:creationId xmlns:a16="http://schemas.microsoft.com/office/drawing/2014/main" id="{641A54D0-0C4A-0173-5858-5D97E2B27E21}"/>
              </a:ext>
            </a:extLst>
          </p:cNvPr>
          <p:cNvSpPr txBox="1"/>
          <p:nvPr/>
        </p:nvSpPr>
        <p:spPr>
          <a:xfrm>
            <a:off x="1157406" y="4051731"/>
            <a:ext cx="1687287" cy="369332"/>
          </a:xfrm>
          <a:prstGeom prst="rect">
            <a:avLst/>
          </a:prstGeom>
          <a:noFill/>
        </p:spPr>
        <p:txBody>
          <a:bodyPr wrap="square">
            <a:spAutoFit/>
          </a:bodyPr>
          <a:lstStyle/>
          <a:p>
            <a:pPr algn="ctr"/>
            <a:r>
              <a:rPr lang="en-US" sz="1800" b="0" i="0">
                <a:solidFill>
                  <a:srgbClr val="242021"/>
                </a:solidFill>
                <a:effectLst/>
                <a:latin typeface="Times New Roman" panose="02020603050405020304" pitchFamily="18" charset="0"/>
                <a:cs typeface="Times New Roman" panose="02020603050405020304" pitchFamily="18" charset="0"/>
              </a:rPr>
              <a:t>Original image</a:t>
            </a:r>
            <a:r>
              <a:rPr lang="en-US">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156C0D2-23B0-0D74-F3C7-474651EC4AC8}"/>
              </a:ext>
            </a:extLst>
          </p:cNvPr>
          <p:cNvSpPr txBox="1"/>
          <p:nvPr/>
        </p:nvSpPr>
        <p:spPr>
          <a:xfrm>
            <a:off x="3873588" y="4051731"/>
            <a:ext cx="1687287" cy="369332"/>
          </a:xfrm>
          <a:prstGeom prst="rect">
            <a:avLst/>
          </a:prstGeom>
          <a:noFill/>
        </p:spPr>
        <p:txBody>
          <a:bodyPr wrap="square">
            <a:spAutoFit/>
          </a:bodyPr>
          <a:lstStyle/>
          <a:p>
            <a:pPr algn="ctr"/>
            <a:r>
              <a:rPr lang="en-US" sz="1800" b="0" i="0">
                <a:solidFill>
                  <a:srgbClr val="242021"/>
                </a:solidFill>
                <a:effectLst/>
                <a:latin typeface="TimesTen-Roman"/>
              </a:rPr>
              <a:t>Histogram</a:t>
            </a:r>
            <a:r>
              <a:rPr lang="en-US"/>
              <a:t> </a:t>
            </a:r>
            <a:endParaRPr lang="en-US" dirty="0"/>
          </a:p>
        </p:txBody>
      </p:sp>
      <p:sp>
        <p:nvSpPr>
          <p:cNvPr id="20" name="TextBox 19">
            <a:extLst>
              <a:ext uri="{FF2B5EF4-FFF2-40B4-BE49-F238E27FC236}">
                <a16:creationId xmlns:a16="http://schemas.microsoft.com/office/drawing/2014/main" id="{E119BD4C-4C18-72D1-FD86-474FF32A4D7C}"/>
              </a:ext>
            </a:extLst>
          </p:cNvPr>
          <p:cNvSpPr txBox="1"/>
          <p:nvPr/>
        </p:nvSpPr>
        <p:spPr>
          <a:xfrm>
            <a:off x="6096000" y="4023635"/>
            <a:ext cx="3334435" cy="923330"/>
          </a:xfrm>
          <a:prstGeom prst="rect">
            <a:avLst/>
          </a:prstGeom>
          <a:noFill/>
        </p:spPr>
        <p:txBody>
          <a:bodyPr wrap="square">
            <a:spAutoFit/>
          </a:bodyPr>
          <a:lstStyle/>
          <a:p>
            <a:pPr algn="ctr"/>
            <a:r>
              <a:rPr lang="en-US" sz="1800" b="0" i="0" dirty="0">
                <a:solidFill>
                  <a:srgbClr val="242021"/>
                </a:solidFill>
                <a:effectLst/>
                <a:latin typeface="TimesTen-Roman"/>
              </a:rPr>
              <a:t>Iterative Selection Thresholding </a:t>
            </a:r>
          </a:p>
          <a:p>
            <a:pPr algn="ctr"/>
            <a:r>
              <a:rPr lang="en-US" sz="1800" b="0" i="0" dirty="0">
                <a:solidFill>
                  <a:srgbClr val="242021"/>
                </a:solidFill>
                <a:effectLst/>
                <a:latin typeface="TimesTen-Roman"/>
              </a:rPr>
              <a:t>result </a:t>
            </a:r>
            <a:r>
              <a:rPr lang="en-US" dirty="0"/>
              <a:t> </a:t>
            </a:r>
            <a:br>
              <a:rPr lang="en-US" dirty="0"/>
            </a:br>
            <a:endParaRPr lang="en-US" dirty="0"/>
          </a:p>
        </p:txBody>
      </p:sp>
      <p:sp>
        <p:nvSpPr>
          <p:cNvPr id="22" name="TextBox 21">
            <a:extLst>
              <a:ext uri="{FF2B5EF4-FFF2-40B4-BE49-F238E27FC236}">
                <a16:creationId xmlns:a16="http://schemas.microsoft.com/office/drawing/2014/main" id="{D7E34E1F-4438-1A6C-F613-5A2F5853352A}"/>
              </a:ext>
            </a:extLst>
          </p:cNvPr>
          <p:cNvSpPr txBox="1"/>
          <p:nvPr/>
        </p:nvSpPr>
        <p:spPr>
          <a:xfrm>
            <a:off x="9217923" y="4039592"/>
            <a:ext cx="2791888"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Otsu’s Thresholding result</a:t>
            </a:r>
          </a:p>
        </p:txBody>
      </p:sp>
    </p:spTree>
    <p:extLst>
      <p:ext uri="{BB962C8B-B14F-4D97-AF65-F5344CB8AC3E}">
        <p14:creationId xmlns:p14="http://schemas.microsoft.com/office/powerpoint/2010/main" val="3588800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72173-54D3-A66D-84C9-103B415039BD}"/>
              </a:ext>
            </a:extLst>
          </p:cNvPr>
          <p:cNvSpPr>
            <a:spLocks noGrp="1"/>
          </p:cNvSpPr>
          <p:nvPr>
            <p:ph type="title"/>
          </p:nvPr>
        </p:nvSpPr>
        <p:spPr/>
        <p:txBody>
          <a:bodyPr/>
          <a:lstStyle/>
          <a:p>
            <a:r>
              <a:rPr lang="en-US" dirty="0"/>
              <a:t>Multi threshold</a:t>
            </a:r>
          </a:p>
        </p:txBody>
      </p:sp>
      <p:pic>
        <p:nvPicPr>
          <p:cNvPr id="5" name="Picture 4" descr="A mountain with a black background&#10;&#10;AI-generated content may be incorrect.">
            <a:extLst>
              <a:ext uri="{FF2B5EF4-FFF2-40B4-BE49-F238E27FC236}">
                <a16:creationId xmlns:a16="http://schemas.microsoft.com/office/drawing/2014/main" id="{A4D19169-28D3-E12C-AA07-F8A57FECF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409" y="3414854"/>
            <a:ext cx="3008306" cy="2308260"/>
          </a:xfrm>
          <a:prstGeom prst="rect">
            <a:avLst/>
          </a:prstGeom>
        </p:spPr>
      </p:pic>
      <p:sp>
        <p:nvSpPr>
          <p:cNvPr id="7" name="TextBox 6">
            <a:extLst>
              <a:ext uri="{FF2B5EF4-FFF2-40B4-BE49-F238E27FC236}">
                <a16:creationId xmlns:a16="http://schemas.microsoft.com/office/drawing/2014/main" id="{D76BD0B2-4BD6-2E5B-CDB4-E23A4E3B4932}"/>
              </a:ext>
            </a:extLst>
          </p:cNvPr>
          <p:cNvSpPr txBox="1"/>
          <p:nvPr/>
        </p:nvSpPr>
        <p:spPr>
          <a:xfrm>
            <a:off x="335360" y="799006"/>
            <a:ext cx="6174508"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Multi threshold: using two or more threshold values</a:t>
            </a:r>
          </a:p>
        </p:txBody>
      </p:sp>
      <p:pic>
        <p:nvPicPr>
          <p:cNvPr id="9" name="Picture 8" descr="A close up of a number&#10;&#10;AI-generated content may be incorrect.">
            <a:extLst>
              <a:ext uri="{FF2B5EF4-FFF2-40B4-BE49-F238E27FC236}">
                <a16:creationId xmlns:a16="http://schemas.microsoft.com/office/drawing/2014/main" id="{9328CF89-B294-12DA-84EA-59074F489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373" y="1168338"/>
            <a:ext cx="3861554" cy="1103301"/>
          </a:xfrm>
          <a:prstGeom prst="rect">
            <a:avLst/>
          </a:prstGeom>
        </p:spPr>
      </p:pic>
      <p:sp>
        <p:nvSpPr>
          <p:cNvPr id="11" name="TextBox 10">
            <a:extLst>
              <a:ext uri="{FF2B5EF4-FFF2-40B4-BE49-F238E27FC236}">
                <a16:creationId xmlns:a16="http://schemas.microsoft.com/office/drawing/2014/main" id="{F7D0D112-E5BF-DEED-F5F4-D7C84775BD07}"/>
              </a:ext>
            </a:extLst>
          </p:cNvPr>
          <p:cNvSpPr txBox="1"/>
          <p:nvPr/>
        </p:nvSpPr>
        <p:spPr>
          <a:xfrm>
            <a:off x="1117599" y="2317804"/>
            <a:ext cx="9569627"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Segment the image into three regions, assigning intensity levels a, b, and c to each region respectively</a:t>
            </a:r>
          </a:p>
        </p:txBody>
      </p:sp>
      <p:sp>
        <p:nvSpPr>
          <p:cNvPr id="12" name="Arrow: Right 11">
            <a:extLst>
              <a:ext uri="{FF2B5EF4-FFF2-40B4-BE49-F238E27FC236}">
                <a16:creationId xmlns:a16="http://schemas.microsoft.com/office/drawing/2014/main" id="{1B042409-EC7A-F2BE-AC06-AA5F6C34D38D}"/>
              </a:ext>
            </a:extLst>
          </p:cNvPr>
          <p:cNvSpPr/>
          <p:nvPr/>
        </p:nvSpPr>
        <p:spPr>
          <a:xfrm>
            <a:off x="510850" y="2373484"/>
            <a:ext cx="606749" cy="257973"/>
          </a:xfrm>
          <a:prstGeom prst="rightArrow">
            <a:avLst>
              <a:gd name="adj1" fmla="val 50000"/>
              <a:gd name="adj2" fmla="val 75062"/>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 name="Picture 12" descr="A close-up of a mountain&#10;&#10;AI-generated content may be incorrect.">
            <a:extLst>
              <a:ext uri="{FF2B5EF4-FFF2-40B4-BE49-F238E27FC236}">
                <a16:creationId xmlns:a16="http://schemas.microsoft.com/office/drawing/2014/main" id="{57CE83D9-DB54-C18D-D689-B8977F762F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649" y="3476785"/>
            <a:ext cx="2841058" cy="2184398"/>
          </a:xfrm>
          <a:prstGeom prst="rect">
            <a:avLst/>
          </a:prstGeom>
        </p:spPr>
      </p:pic>
      <p:pic>
        <p:nvPicPr>
          <p:cNvPr id="14" name="Picture 13">
            <a:extLst>
              <a:ext uri="{FF2B5EF4-FFF2-40B4-BE49-F238E27FC236}">
                <a16:creationId xmlns:a16="http://schemas.microsoft.com/office/drawing/2014/main" id="{E3BA6159-0B9B-5E99-A19A-2B4198CAAC9A}"/>
              </a:ext>
            </a:extLst>
          </p:cNvPr>
          <p:cNvPicPr>
            <a:picLocks noChangeAspect="1"/>
          </p:cNvPicPr>
          <p:nvPr/>
        </p:nvPicPr>
        <p:blipFill>
          <a:blip r:embed="rId5"/>
          <a:stretch>
            <a:fillRect/>
          </a:stretch>
        </p:blipFill>
        <p:spPr>
          <a:xfrm>
            <a:off x="6250643" y="705370"/>
            <a:ext cx="3355175" cy="1422087"/>
          </a:xfrm>
          <a:prstGeom prst="rect">
            <a:avLst/>
          </a:prstGeom>
        </p:spPr>
      </p:pic>
      <p:cxnSp>
        <p:nvCxnSpPr>
          <p:cNvPr id="18" name="Straight Connector 17">
            <a:extLst>
              <a:ext uri="{FF2B5EF4-FFF2-40B4-BE49-F238E27FC236}">
                <a16:creationId xmlns:a16="http://schemas.microsoft.com/office/drawing/2014/main" id="{D7559C48-8A8E-A4DF-78A8-F55096D1A738}"/>
              </a:ext>
            </a:extLst>
          </p:cNvPr>
          <p:cNvCxnSpPr>
            <a:cxnSpLocks/>
          </p:cNvCxnSpPr>
          <p:nvPr/>
        </p:nvCxnSpPr>
        <p:spPr>
          <a:xfrm flipV="1">
            <a:off x="7553325" y="1955006"/>
            <a:ext cx="0" cy="9763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623C7B9-1209-4C58-B741-E4D943085652}"/>
                  </a:ext>
                </a:extLst>
              </p:cNvPr>
              <p:cNvSpPr txBox="1"/>
              <p:nvPr/>
            </p:nvSpPr>
            <p:spPr>
              <a:xfrm>
                <a:off x="7396284" y="2034612"/>
                <a:ext cx="44259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𝑇</m:t>
                          </m:r>
                        </m:e>
                        <m:sub>
                          <m:r>
                            <a:rPr lang="en-US" b="0" i="1" smtClean="0">
                              <a:latin typeface="Cambria Math" panose="02040503050406030204" pitchFamily="18" charset="0"/>
                              <a:cs typeface="Times New Roman" panose="02020603050405020304" pitchFamily="18" charset="0"/>
                            </a:rPr>
                            <m:t>1</m:t>
                          </m:r>
                        </m:sub>
                      </m:sSub>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20" name="TextBox 19">
                <a:extLst>
                  <a:ext uri="{FF2B5EF4-FFF2-40B4-BE49-F238E27FC236}">
                    <a16:creationId xmlns:a16="http://schemas.microsoft.com/office/drawing/2014/main" id="{9623C7B9-1209-4C58-B741-E4D943085652}"/>
                  </a:ext>
                </a:extLst>
              </p:cNvPr>
              <p:cNvSpPr txBox="1">
                <a:spLocks noRot="1" noChangeAspect="1" noMove="1" noResize="1" noEditPoints="1" noAdjustHandles="1" noChangeArrowheads="1" noChangeShapeType="1" noTextEdit="1"/>
              </p:cNvSpPr>
              <p:nvPr/>
            </p:nvSpPr>
            <p:spPr>
              <a:xfrm>
                <a:off x="7396284" y="2034612"/>
                <a:ext cx="442596" cy="369332"/>
              </a:xfrm>
              <a:prstGeom prst="rect">
                <a:avLst/>
              </a:prstGeom>
              <a:blipFill>
                <a:blip r:embed="rId6"/>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57E8C86-6882-B957-79B8-B0449803451A}"/>
                  </a:ext>
                </a:extLst>
              </p:cNvPr>
              <p:cNvSpPr txBox="1"/>
              <p:nvPr/>
            </p:nvSpPr>
            <p:spPr>
              <a:xfrm>
                <a:off x="8567030" y="2010490"/>
                <a:ext cx="44259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𝑇</m:t>
                          </m:r>
                        </m:e>
                        <m:sub>
                          <m:r>
                            <a:rPr lang="en-US" b="0" i="1" smtClean="0">
                              <a:latin typeface="Cambria Math" panose="02040503050406030204" pitchFamily="18" charset="0"/>
                              <a:cs typeface="Times New Roman" panose="02020603050405020304" pitchFamily="18" charset="0"/>
                            </a:rPr>
                            <m:t>2</m:t>
                          </m:r>
                        </m:sub>
                      </m:sSub>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21" name="TextBox 20">
                <a:extLst>
                  <a:ext uri="{FF2B5EF4-FFF2-40B4-BE49-F238E27FC236}">
                    <a16:creationId xmlns:a16="http://schemas.microsoft.com/office/drawing/2014/main" id="{557E8C86-6882-B957-79B8-B0449803451A}"/>
                  </a:ext>
                </a:extLst>
              </p:cNvPr>
              <p:cNvSpPr txBox="1">
                <a:spLocks noRot="1" noChangeAspect="1" noMove="1" noResize="1" noEditPoints="1" noAdjustHandles="1" noChangeArrowheads="1" noChangeShapeType="1" noTextEdit="1"/>
              </p:cNvSpPr>
              <p:nvPr/>
            </p:nvSpPr>
            <p:spPr>
              <a:xfrm>
                <a:off x="8567030" y="2010490"/>
                <a:ext cx="442596" cy="369332"/>
              </a:xfrm>
              <a:prstGeom prst="rect">
                <a:avLst/>
              </a:prstGeom>
              <a:blipFill>
                <a:blip r:embed="rId7"/>
                <a:stretch>
                  <a:fillRect b="-1667"/>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757C39DD-3EC8-124E-E961-D3CFC0FB5D56}"/>
              </a:ext>
            </a:extLst>
          </p:cNvPr>
          <p:cNvCxnSpPr>
            <a:cxnSpLocks/>
          </p:cNvCxnSpPr>
          <p:nvPr/>
        </p:nvCxnSpPr>
        <p:spPr>
          <a:xfrm flipV="1">
            <a:off x="8724900" y="1955006"/>
            <a:ext cx="0" cy="9763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C1759A81-1547-6EAB-9399-058581BA67E9}"/>
              </a:ext>
            </a:extLst>
          </p:cNvPr>
          <p:cNvCxnSpPr>
            <a:stCxn id="13" idx="3"/>
            <a:endCxn id="5" idx="1"/>
          </p:cNvCxnSpPr>
          <p:nvPr/>
        </p:nvCxnSpPr>
        <p:spPr>
          <a:xfrm>
            <a:off x="3822707" y="4568984"/>
            <a:ext cx="44717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94FD292-81EF-B97B-130A-DBDBE600CA6B}"/>
              </a:ext>
            </a:extLst>
          </p:cNvPr>
          <p:cNvSpPr txBox="1"/>
          <p:nvPr/>
        </p:nvSpPr>
        <p:spPr>
          <a:xfrm>
            <a:off x="5056412" y="4170865"/>
            <a:ext cx="200429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Multi thresholding</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7495EE8-2D94-7F64-EF1D-4F59EA8F1059}"/>
                  </a:ext>
                </a:extLst>
              </p:cNvPr>
              <p:cNvSpPr txBox="1"/>
              <p:nvPr/>
            </p:nvSpPr>
            <p:spPr>
              <a:xfrm>
                <a:off x="4843329" y="4575860"/>
                <a:ext cx="2430457" cy="64633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𝑇</m:t>
                          </m:r>
                        </m:e>
                        <m:sub>
                          <m:r>
                            <a:rPr lang="en-US" b="0" i="1" smtClean="0">
                              <a:latin typeface="Cambria Math" panose="02040503050406030204" pitchFamily="18" charset="0"/>
                              <a:cs typeface="Times New Roman" panose="02020603050405020304" pitchFamily="18" charset="0"/>
                            </a:rPr>
                            <m:t>1</m:t>
                          </m:r>
                        </m:sub>
                      </m:sSub>
                      <m:r>
                        <a:rPr lang="en-US" b="0" i="1" smtClean="0">
                          <a:latin typeface="Cambria Math" panose="02040503050406030204" pitchFamily="18" charset="0"/>
                          <a:cs typeface="Times New Roman" panose="02020603050405020304" pitchFamily="18" charset="0"/>
                        </a:rPr>
                        <m:t>=80,</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𝑇</m:t>
                          </m:r>
                        </m:e>
                        <m:sub>
                          <m:r>
                            <a:rPr lang="en-US" b="0" i="1" smtClean="0">
                              <a:latin typeface="Cambria Math" panose="02040503050406030204" pitchFamily="18" charset="0"/>
                              <a:cs typeface="Times New Roman" panose="02020603050405020304" pitchFamily="18" charset="0"/>
                            </a:rPr>
                            <m:t>2</m:t>
                          </m:r>
                        </m:sub>
                      </m:sSub>
                      <m:r>
                        <a:rPr lang="en-US" b="0" i="1" smtClean="0">
                          <a:latin typeface="Cambria Math" panose="02040503050406030204" pitchFamily="18" charset="0"/>
                          <a:cs typeface="Times New Roman" panose="02020603050405020304" pitchFamily="18" charset="0"/>
                        </a:rPr>
                        <m:t>=170</m:t>
                      </m:r>
                    </m:oMath>
                  </m:oMathPara>
                </a14:m>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p:txBody>
          </p:sp>
        </mc:Choice>
        <mc:Fallback xmlns="">
          <p:sp>
            <p:nvSpPr>
              <p:cNvPr id="31" name="TextBox 30">
                <a:extLst>
                  <a:ext uri="{FF2B5EF4-FFF2-40B4-BE49-F238E27FC236}">
                    <a16:creationId xmlns:a16="http://schemas.microsoft.com/office/drawing/2014/main" id="{F7495EE8-2D94-7F64-EF1D-4F59EA8F1059}"/>
                  </a:ext>
                </a:extLst>
              </p:cNvPr>
              <p:cNvSpPr txBox="1">
                <a:spLocks noRot="1" noChangeAspect="1" noMove="1" noResize="1" noEditPoints="1" noAdjustHandles="1" noChangeArrowheads="1" noChangeShapeType="1" noTextEdit="1"/>
              </p:cNvSpPr>
              <p:nvPr/>
            </p:nvSpPr>
            <p:spPr>
              <a:xfrm>
                <a:off x="4843329" y="4575860"/>
                <a:ext cx="2430457" cy="646331"/>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77177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2AA83-7563-539D-6650-A8CF58BA5CEB}"/>
              </a:ext>
            </a:extLst>
          </p:cNvPr>
          <p:cNvSpPr>
            <a:spLocks noGrp="1"/>
          </p:cNvSpPr>
          <p:nvPr>
            <p:ph type="title"/>
          </p:nvPr>
        </p:nvSpPr>
        <p:spPr/>
        <p:txBody>
          <a:bodyPr/>
          <a:lstStyle/>
          <a:p>
            <a:r>
              <a:rPr lang="en-US" dirty="0"/>
              <a:t>Types of Thresholding in OpenCV</a:t>
            </a:r>
          </a:p>
        </p:txBody>
      </p:sp>
      <p:graphicFrame>
        <p:nvGraphicFramePr>
          <p:cNvPr id="4" name="Table 3">
            <a:extLst>
              <a:ext uri="{FF2B5EF4-FFF2-40B4-BE49-F238E27FC236}">
                <a16:creationId xmlns:a16="http://schemas.microsoft.com/office/drawing/2014/main" id="{BE2EB5A8-556F-E8D2-ECD9-9DFB3393D6DA}"/>
              </a:ext>
            </a:extLst>
          </p:cNvPr>
          <p:cNvGraphicFramePr>
            <a:graphicFrameLocks noGrp="1"/>
          </p:cNvGraphicFramePr>
          <p:nvPr/>
        </p:nvGraphicFramePr>
        <p:xfrm>
          <a:off x="1600200" y="1405466"/>
          <a:ext cx="8928100" cy="3141132"/>
        </p:xfrm>
        <a:graphic>
          <a:graphicData uri="http://schemas.openxmlformats.org/drawingml/2006/table">
            <a:tbl>
              <a:tblPr firstRow="1" bandRow="1">
                <a:tableStyleId>{5C22544A-7EE6-4342-B048-85BDC9FD1C3A}</a:tableStyleId>
              </a:tblPr>
              <a:tblGrid>
                <a:gridCol w="2092524">
                  <a:extLst>
                    <a:ext uri="{9D8B030D-6E8A-4147-A177-3AD203B41FA5}">
                      <a16:colId xmlns:a16="http://schemas.microsoft.com/office/drawing/2014/main" val="3711823541"/>
                    </a:ext>
                  </a:extLst>
                </a:gridCol>
                <a:gridCol w="3859543">
                  <a:extLst>
                    <a:ext uri="{9D8B030D-6E8A-4147-A177-3AD203B41FA5}">
                      <a16:colId xmlns:a16="http://schemas.microsoft.com/office/drawing/2014/main" val="4204452661"/>
                    </a:ext>
                  </a:extLst>
                </a:gridCol>
                <a:gridCol w="2976033">
                  <a:extLst>
                    <a:ext uri="{9D8B030D-6E8A-4147-A177-3AD203B41FA5}">
                      <a16:colId xmlns:a16="http://schemas.microsoft.com/office/drawing/2014/main" val="224674329"/>
                    </a:ext>
                  </a:extLst>
                </a:gridCol>
              </a:tblGrid>
              <a:tr h="523522">
                <a:tc>
                  <a:txBody>
                    <a:bodyPr/>
                    <a:lstStyle/>
                    <a:p>
                      <a:pPr algn="ctr"/>
                      <a:r>
                        <a:rPr lang="en-US" sz="1800" dirty="0">
                          <a:latin typeface="Times New Roman" panose="02020603050405020304" pitchFamily="18" charset="0"/>
                          <a:cs typeface="Times New Roman" panose="02020603050405020304" pitchFamily="18" charset="0"/>
                        </a:rPr>
                        <a:t>Type</a:t>
                      </a:r>
                    </a:p>
                  </a:txBody>
                  <a:tcPr anchor="ctr"/>
                </a:tc>
                <a:tc>
                  <a:txBody>
                    <a:bodyPr/>
                    <a:lstStyle/>
                    <a:p>
                      <a:pPr algn="ctr"/>
                      <a:r>
                        <a:rPr lang="en-US" sz="1800" dirty="0">
                          <a:latin typeface="Times New Roman" panose="02020603050405020304" pitchFamily="18" charset="0"/>
                          <a:cs typeface="Times New Roman" panose="02020603050405020304" pitchFamily="18" charset="0"/>
                        </a:rPr>
                        <a:t>Description</a:t>
                      </a:r>
                    </a:p>
                  </a:txBody>
                  <a:tcPr anchor="ctr"/>
                </a:tc>
                <a:tc>
                  <a:txBody>
                    <a:bodyPr/>
                    <a:lstStyle/>
                    <a:p>
                      <a:pPr algn="ctr"/>
                      <a:r>
                        <a:rPr lang="en-US" sz="1800" dirty="0">
                          <a:latin typeface="Times New Roman" panose="02020603050405020304" pitchFamily="18" charset="0"/>
                          <a:cs typeface="Times New Roman" panose="02020603050405020304" pitchFamily="18" charset="0"/>
                        </a:rPr>
                        <a:t>OpenCV Flag</a:t>
                      </a:r>
                    </a:p>
                  </a:txBody>
                  <a:tcPr anchor="ctr"/>
                </a:tc>
                <a:extLst>
                  <a:ext uri="{0D108BD9-81ED-4DB2-BD59-A6C34878D82A}">
                    <a16:rowId xmlns:a16="http://schemas.microsoft.com/office/drawing/2014/main" val="1986388381"/>
                  </a:ext>
                </a:extLst>
              </a:tr>
              <a:tr h="523522">
                <a:tc>
                  <a:txBody>
                    <a:bodyPr/>
                    <a:lstStyle/>
                    <a:p>
                      <a:pPr algn="l"/>
                      <a:r>
                        <a:rPr lang="en-US" sz="1800" dirty="0">
                          <a:latin typeface="Times New Roman" panose="02020603050405020304" pitchFamily="18" charset="0"/>
                          <a:cs typeface="Times New Roman" panose="02020603050405020304" pitchFamily="18" charset="0"/>
                        </a:rPr>
                        <a:t>Binary</a:t>
                      </a:r>
                    </a:p>
                  </a:txBody>
                  <a:tcPr anchor="ctr"/>
                </a:tc>
                <a:tc>
                  <a:txBody>
                    <a:bodyPr/>
                    <a:lstStyle/>
                    <a:p>
                      <a:pPr algn="l"/>
                      <a:r>
                        <a:rPr lang="de-DE" sz="1800" dirty="0">
                          <a:latin typeface="Times New Roman" panose="02020603050405020304" pitchFamily="18" charset="0"/>
                          <a:cs typeface="Times New Roman" panose="02020603050405020304" pitchFamily="18" charset="0"/>
                        </a:rPr>
                        <a:t>Pixel &gt; T → 255; otherwise 0</a:t>
                      </a:r>
                      <a:endParaRPr lang="en-US" sz="1800" dirty="0">
                        <a:latin typeface="Times New Roman" panose="02020603050405020304" pitchFamily="18" charset="0"/>
                        <a:cs typeface="Times New Roman" panose="02020603050405020304" pitchFamily="18" charset="0"/>
                      </a:endParaRPr>
                    </a:p>
                  </a:txBody>
                  <a:tcPr anchor="ctr">
                    <a:solidFill>
                      <a:srgbClr val="D0D8E8"/>
                    </a:solidFill>
                  </a:tcPr>
                </a:tc>
                <a:tc>
                  <a:txBody>
                    <a:bodyPr/>
                    <a:lstStyle/>
                    <a:p>
                      <a:pPr algn="l"/>
                      <a:r>
                        <a:rPr lang="en-US" sz="1800" dirty="0">
                          <a:latin typeface="Times New Roman" panose="02020603050405020304" pitchFamily="18" charset="0"/>
                          <a:cs typeface="Times New Roman" panose="02020603050405020304" pitchFamily="18" charset="0"/>
                        </a:rPr>
                        <a:t>THRESH_BINARY</a:t>
                      </a:r>
                    </a:p>
                  </a:txBody>
                  <a:tcPr anchor="ctr">
                    <a:solidFill>
                      <a:srgbClr val="D0D8E8"/>
                    </a:solidFill>
                  </a:tcPr>
                </a:tc>
                <a:extLst>
                  <a:ext uri="{0D108BD9-81ED-4DB2-BD59-A6C34878D82A}">
                    <a16:rowId xmlns:a16="http://schemas.microsoft.com/office/drawing/2014/main" val="3897709162"/>
                  </a:ext>
                </a:extLst>
              </a:tr>
              <a:tr h="523522">
                <a:tc>
                  <a:txBody>
                    <a:bodyPr/>
                    <a:lstStyle/>
                    <a:p>
                      <a:pPr algn="l"/>
                      <a:r>
                        <a:rPr lang="en-US" sz="1800" dirty="0">
                          <a:latin typeface="Times New Roman" panose="02020603050405020304" pitchFamily="18" charset="0"/>
                          <a:cs typeface="Times New Roman" panose="02020603050405020304" pitchFamily="18" charset="0"/>
                        </a:rPr>
                        <a:t>Binary Inv</a:t>
                      </a:r>
                    </a:p>
                  </a:txBody>
                  <a:tcPr anchor="ctr">
                    <a:solidFill>
                      <a:srgbClr val="D0D8E8"/>
                    </a:solidFill>
                  </a:tcPr>
                </a:tc>
                <a:tc>
                  <a:txBody>
                    <a:bodyPr/>
                    <a:lstStyle/>
                    <a:p>
                      <a:pPr algn="l"/>
                      <a:r>
                        <a:rPr lang="de-DE" sz="1800" dirty="0">
                          <a:latin typeface="Times New Roman" panose="02020603050405020304" pitchFamily="18" charset="0"/>
                          <a:cs typeface="Times New Roman" panose="02020603050405020304" pitchFamily="18" charset="0"/>
                        </a:rPr>
                        <a:t>Pixel &gt; T → 0; otherwise 255</a:t>
                      </a:r>
                      <a:endParaRPr lang="en-US" sz="1800" dirty="0">
                        <a:latin typeface="Times New Roman" panose="02020603050405020304" pitchFamily="18" charset="0"/>
                        <a:cs typeface="Times New Roman" panose="02020603050405020304" pitchFamily="18" charset="0"/>
                      </a:endParaRPr>
                    </a:p>
                  </a:txBody>
                  <a:tcPr anchor="ctr">
                    <a:solidFill>
                      <a:srgbClr val="D0D8E8"/>
                    </a:solidFill>
                  </a:tcPr>
                </a:tc>
                <a:tc>
                  <a:txBody>
                    <a:bodyPr/>
                    <a:lstStyle/>
                    <a:p>
                      <a:pPr algn="l"/>
                      <a:r>
                        <a:rPr lang="en-US" sz="1800" dirty="0">
                          <a:latin typeface="Times New Roman" panose="02020603050405020304" pitchFamily="18" charset="0"/>
                          <a:cs typeface="Times New Roman" panose="02020603050405020304" pitchFamily="18" charset="0"/>
                        </a:rPr>
                        <a:t>THRESH_BINARY_INV</a:t>
                      </a:r>
                    </a:p>
                  </a:txBody>
                  <a:tcPr anchor="ctr">
                    <a:solidFill>
                      <a:srgbClr val="D0D8E8"/>
                    </a:solidFill>
                  </a:tcPr>
                </a:tc>
                <a:extLst>
                  <a:ext uri="{0D108BD9-81ED-4DB2-BD59-A6C34878D82A}">
                    <a16:rowId xmlns:a16="http://schemas.microsoft.com/office/drawing/2014/main" val="3713066935"/>
                  </a:ext>
                </a:extLst>
              </a:tr>
              <a:tr h="523522">
                <a:tc>
                  <a:txBody>
                    <a:bodyPr/>
                    <a:lstStyle/>
                    <a:p>
                      <a:pPr algn="l"/>
                      <a:r>
                        <a:rPr lang="en-US" sz="1800" dirty="0">
                          <a:latin typeface="Times New Roman" panose="02020603050405020304" pitchFamily="18" charset="0"/>
                          <a:cs typeface="Times New Roman" panose="02020603050405020304" pitchFamily="18" charset="0"/>
                        </a:rPr>
                        <a:t>Truncate</a:t>
                      </a:r>
                    </a:p>
                  </a:txBody>
                  <a:tcPr anchor="ctr">
                    <a:solidFill>
                      <a:srgbClr val="D0D8E8"/>
                    </a:solidFill>
                  </a:tcPr>
                </a:tc>
                <a:tc>
                  <a:txBody>
                    <a:bodyPr/>
                    <a:lstStyle/>
                    <a:p>
                      <a:pPr algn="l"/>
                      <a:r>
                        <a:rPr lang="de-DE" sz="1800" dirty="0">
                          <a:latin typeface="Times New Roman" panose="02020603050405020304" pitchFamily="18" charset="0"/>
                          <a:cs typeface="Times New Roman" panose="02020603050405020304" pitchFamily="18" charset="0"/>
                        </a:rPr>
                        <a:t>Pixel &gt; T → T; otherwise unchanged</a:t>
                      </a:r>
                      <a:endParaRPr lang="en-US" sz="1800" dirty="0">
                        <a:latin typeface="Times New Roman" panose="02020603050405020304" pitchFamily="18" charset="0"/>
                        <a:cs typeface="Times New Roman" panose="02020603050405020304" pitchFamily="18" charset="0"/>
                      </a:endParaRPr>
                    </a:p>
                  </a:txBody>
                  <a:tcPr anchor="ctr">
                    <a:solidFill>
                      <a:srgbClr val="D0D8E8"/>
                    </a:solidFill>
                  </a:tcPr>
                </a:tc>
                <a:tc>
                  <a:txBody>
                    <a:bodyPr/>
                    <a:lstStyle/>
                    <a:p>
                      <a:pPr algn="l"/>
                      <a:r>
                        <a:rPr lang="en-US" sz="1800" dirty="0">
                          <a:latin typeface="Times New Roman" panose="02020603050405020304" pitchFamily="18" charset="0"/>
                          <a:cs typeface="Times New Roman" panose="02020603050405020304" pitchFamily="18" charset="0"/>
                        </a:rPr>
                        <a:t>THRESH_TRUNC</a:t>
                      </a:r>
                    </a:p>
                  </a:txBody>
                  <a:tcPr anchor="ctr">
                    <a:solidFill>
                      <a:srgbClr val="D0D8E8"/>
                    </a:solidFill>
                  </a:tcPr>
                </a:tc>
                <a:extLst>
                  <a:ext uri="{0D108BD9-81ED-4DB2-BD59-A6C34878D82A}">
                    <a16:rowId xmlns:a16="http://schemas.microsoft.com/office/drawing/2014/main" val="903401643"/>
                  </a:ext>
                </a:extLst>
              </a:tr>
              <a:tr h="523522">
                <a:tc>
                  <a:txBody>
                    <a:bodyPr/>
                    <a:lstStyle/>
                    <a:p>
                      <a:pPr algn="l"/>
                      <a:r>
                        <a:rPr lang="en-US" sz="1800" dirty="0">
                          <a:latin typeface="Times New Roman" panose="02020603050405020304" pitchFamily="18" charset="0"/>
                          <a:cs typeface="Times New Roman" panose="02020603050405020304" pitchFamily="18" charset="0"/>
                        </a:rPr>
                        <a:t>To Zero</a:t>
                      </a:r>
                    </a:p>
                  </a:txBody>
                  <a:tcPr anchor="ctr">
                    <a:solidFill>
                      <a:srgbClr val="D0D8E8"/>
                    </a:solidFill>
                  </a:tcPr>
                </a:tc>
                <a:tc>
                  <a:txBody>
                    <a:bodyPr/>
                    <a:lstStyle/>
                    <a:p>
                      <a:pPr algn="l"/>
                      <a:r>
                        <a:rPr lang="de-DE" sz="1800" dirty="0">
                          <a:latin typeface="Times New Roman" panose="02020603050405020304" pitchFamily="18" charset="0"/>
                          <a:cs typeface="Times New Roman" panose="02020603050405020304" pitchFamily="18" charset="0"/>
                        </a:rPr>
                        <a:t>Pixel ≤ T → 0; otherwise unchanged</a:t>
                      </a:r>
                      <a:endParaRPr lang="en-US" sz="1800" dirty="0">
                        <a:latin typeface="Times New Roman" panose="02020603050405020304" pitchFamily="18" charset="0"/>
                        <a:cs typeface="Times New Roman" panose="02020603050405020304" pitchFamily="18" charset="0"/>
                      </a:endParaRPr>
                    </a:p>
                  </a:txBody>
                  <a:tcPr anchor="ctr">
                    <a:solidFill>
                      <a:srgbClr val="D0D8E8"/>
                    </a:solidFill>
                  </a:tcPr>
                </a:tc>
                <a:tc>
                  <a:txBody>
                    <a:bodyPr/>
                    <a:lstStyle/>
                    <a:p>
                      <a:pPr algn="l"/>
                      <a:r>
                        <a:rPr lang="en-US" sz="1800" dirty="0">
                          <a:latin typeface="Times New Roman" panose="02020603050405020304" pitchFamily="18" charset="0"/>
                          <a:cs typeface="Times New Roman" panose="02020603050405020304" pitchFamily="18" charset="0"/>
                        </a:rPr>
                        <a:t>THRESH_TOZERO</a:t>
                      </a:r>
                    </a:p>
                  </a:txBody>
                  <a:tcPr anchor="ctr">
                    <a:solidFill>
                      <a:srgbClr val="D0D8E8"/>
                    </a:solidFill>
                  </a:tcPr>
                </a:tc>
                <a:extLst>
                  <a:ext uri="{0D108BD9-81ED-4DB2-BD59-A6C34878D82A}">
                    <a16:rowId xmlns:a16="http://schemas.microsoft.com/office/drawing/2014/main" val="1645459490"/>
                  </a:ext>
                </a:extLst>
              </a:tr>
              <a:tr h="523522">
                <a:tc>
                  <a:txBody>
                    <a:bodyPr/>
                    <a:lstStyle/>
                    <a:p>
                      <a:pPr algn="l"/>
                      <a:r>
                        <a:rPr lang="en-US" sz="1800" dirty="0">
                          <a:latin typeface="Times New Roman" panose="02020603050405020304" pitchFamily="18" charset="0"/>
                          <a:cs typeface="Times New Roman" panose="02020603050405020304" pitchFamily="18" charset="0"/>
                        </a:rPr>
                        <a:t>To Zero Inv</a:t>
                      </a:r>
                    </a:p>
                  </a:txBody>
                  <a:tcPr anchor="ctr">
                    <a:solidFill>
                      <a:srgbClr val="D0D8E8"/>
                    </a:solidFill>
                  </a:tcPr>
                </a:tc>
                <a:tc>
                  <a:txBody>
                    <a:bodyPr/>
                    <a:lstStyle/>
                    <a:p>
                      <a:pPr algn="l"/>
                      <a:r>
                        <a:rPr lang="en-US" sz="1800" dirty="0">
                          <a:latin typeface="Times New Roman" panose="02020603050405020304" pitchFamily="18" charset="0"/>
                          <a:cs typeface="Times New Roman" panose="02020603050405020304" pitchFamily="18" charset="0"/>
                        </a:rPr>
                        <a:t>Pixel &gt; T → 0; otherwise unchanged</a:t>
                      </a:r>
                    </a:p>
                  </a:txBody>
                  <a:tcPr anchor="ctr">
                    <a:solidFill>
                      <a:srgbClr val="D0D8E8"/>
                    </a:solidFill>
                  </a:tcPr>
                </a:tc>
                <a:tc>
                  <a:txBody>
                    <a:bodyPr/>
                    <a:lstStyle/>
                    <a:p>
                      <a:pPr algn="l"/>
                      <a:r>
                        <a:rPr lang="en-US" sz="1800" dirty="0">
                          <a:latin typeface="Times New Roman" panose="02020603050405020304" pitchFamily="18" charset="0"/>
                          <a:cs typeface="Times New Roman" panose="02020603050405020304" pitchFamily="18" charset="0"/>
                        </a:rPr>
                        <a:t>THRESH_TOZERO_INV</a:t>
                      </a:r>
                    </a:p>
                  </a:txBody>
                  <a:tcPr anchor="ctr">
                    <a:solidFill>
                      <a:srgbClr val="D0D8E8"/>
                    </a:solidFill>
                  </a:tcPr>
                </a:tc>
                <a:extLst>
                  <a:ext uri="{0D108BD9-81ED-4DB2-BD59-A6C34878D82A}">
                    <a16:rowId xmlns:a16="http://schemas.microsoft.com/office/drawing/2014/main" val="1515029865"/>
                  </a:ext>
                </a:extLst>
              </a:tr>
            </a:tbl>
          </a:graphicData>
        </a:graphic>
      </p:graphicFrame>
    </p:spTree>
    <p:extLst>
      <p:ext uri="{BB962C8B-B14F-4D97-AF65-F5344CB8AC3E}">
        <p14:creationId xmlns:p14="http://schemas.microsoft.com/office/powerpoint/2010/main" val="198362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CBE55-2781-98E9-DABE-EF95F9D2F64A}"/>
              </a:ext>
            </a:extLst>
          </p:cNvPr>
          <p:cNvSpPr>
            <a:spLocks noGrp="1"/>
          </p:cNvSpPr>
          <p:nvPr>
            <p:ph type="title"/>
          </p:nvPr>
        </p:nvSpPr>
        <p:spPr/>
        <p:txBody>
          <a:bodyPr/>
          <a:lstStyle/>
          <a:p>
            <a:r>
              <a:rPr lang="en-US" b="1" i="0" dirty="0">
                <a:solidFill>
                  <a:srgbClr val="000000"/>
                </a:solidFill>
                <a:effectLst/>
                <a:latin typeface="Helvetica" panose="020B0604020202020204" pitchFamily="34" charset="0"/>
              </a:rPr>
              <a:t>Threshold Binary</a:t>
            </a:r>
            <a:endParaRPr lang="en-US" dirty="0"/>
          </a:p>
        </p:txBody>
      </p:sp>
      <p:pic>
        <p:nvPicPr>
          <p:cNvPr id="5122" name="Picture 2">
            <a:extLst>
              <a:ext uri="{FF2B5EF4-FFF2-40B4-BE49-F238E27FC236}">
                <a16:creationId xmlns:a16="http://schemas.microsoft.com/office/drawing/2014/main" id="{E7CECC25-6756-5404-7D19-5917B1979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4757" y="1427374"/>
            <a:ext cx="2771775" cy="9715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BE9F293B-40D7-0EC1-8103-3E6ADD317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2561" y="4201237"/>
            <a:ext cx="2781300" cy="1038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black text on a white background&#10;&#10;AI-generated content may be incorrect.">
            <a:extLst>
              <a:ext uri="{FF2B5EF4-FFF2-40B4-BE49-F238E27FC236}">
                <a16:creationId xmlns:a16="http://schemas.microsoft.com/office/drawing/2014/main" id="{77BE4D96-3859-621F-7F71-FD0D1785B8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421" y="1427374"/>
            <a:ext cx="4134427" cy="733527"/>
          </a:xfrm>
          <a:prstGeom prst="rect">
            <a:avLst/>
          </a:prstGeom>
        </p:spPr>
      </p:pic>
      <p:sp>
        <p:nvSpPr>
          <p:cNvPr id="11" name="TextBox 10">
            <a:extLst>
              <a:ext uri="{FF2B5EF4-FFF2-40B4-BE49-F238E27FC236}">
                <a16:creationId xmlns:a16="http://schemas.microsoft.com/office/drawing/2014/main" id="{F7B62D7C-F6DD-5E4B-9DBD-ABEB57EB553B}"/>
              </a:ext>
            </a:extLst>
          </p:cNvPr>
          <p:cNvSpPr txBox="1"/>
          <p:nvPr/>
        </p:nvSpPr>
        <p:spPr>
          <a:xfrm>
            <a:off x="335360" y="885684"/>
            <a:ext cx="6174954"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This thresholding operation can be expressed as:</a:t>
            </a:r>
            <a:endParaRPr lang="en-US" dirty="0">
              <a:latin typeface="Times New Roman" panose="02020603050405020304" pitchFamily="18" charset="0"/>
              <a:cs typeface="Times New Roman" panose="02020603050405020304" pitchFamily="18" charset="0"/>
            </a:endParaRPr>
          </a:p>
        </p:txBody>
      </p:sp>
      <p:pic>
        <p:nvPicPr>
          <p:cNvPr id="12" name="Picture 11" descr="A close-up of a mountain&#10;&#10;AI-generated content may be incorrect.">
            <a:extLst>
              <a:ext uri="{FF2B5EF4-FFF2-40B4-BE49-F238E27FC236}">
                <a16:creationId xmlns:a16="http://schemas.microsoft.com/office/drawing/2014/main" id="{9B3924DE-18A7-BCDD-F97B-AC503273F9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0981" y="882668"/>
            <a:ext cx="2841058" cy="2184398"/>
          </a:xfrm>
          <a:prstGeom prst="rect">
            <a:avLst/>
          </a:prstGeom>
        </p:spPr>
      </p:pic>
      <p:grpSp>
        <p:nvGrpSpPr>
          <p:cNvPr id="17" name="Group 16">
            <a:extLst>
              <a:ext uri="{FF2B5EF4-FFF2-40B4-BE49-F238E27FC236}">
                <a16:creationId xmlns:a16="http://schemas.microsoft.com/office/drawing/2014/main" id="{4CCC6F74-A121-96B6-FA31-F7E3B8E9FC24}"/>
              </a:ext>
            </a:extLst>
          </p:cNvPr>
          <p:cNvGrpSpPr/>
          <p:nvPr/>
        </p:nvGrpSpPr>
        <p:grpSpPr>
          <a:xfrm>
            <a:off x="5410981" y="3623176"/>
            <a:ext cx="2841058" cy="2197365"/>
            <a:chOff x="4941786" y="3970634"/>
            <a:chExt cx="2841058" cy="2197365"/>
          </a:xfrm>
        </p:grpSpPr>
        <p:pic>
          <p:nvPicPr>
            <p:cNvPr id="14" name="Picture 13" descr="A black and white image of a mountain&#10;&#10;AI-generated content may be incorrect.">
              <a:extLst>
                <a:ext uri="{FF2B5EF4-FFF2-40B4-BE49-F238E27FC236}">
                  <a16:creationId xmlns:a16="http://schemas.microsoft.com/office/drawing/2014/main" id="{03D19C80-3729-6DD7-E215-1E38A90AB1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1786" y="3970634"/>
              <a:ext cx="2841058" cy="2194349"/>
            </a:xfrm>
            <a:prstGeom prst="rect">
              <a:avLst/>
            </a:prstGeom>
          </p:spPr>
        </p:pic>
        <p:sp>
          <p:nvSpPr>
            <p:cNvPr id="15" name="Rectangle 14">
              <a:extLst>
                <a:ext uri="{FF2B5EF4-FFF2-40B4-BE49-F238E27FC236}">
                  <a16:creationId xmlns:a16="http://schemas.microsoft.com/office/drawing/2014/main" id="{8D50DB82-AB47-3148-2251-F04678F9EB4D}"/>
                </a:ext>
              </a:extLst>
            </p:cNvPr>
            <p:cNvSpPr/>
            <p:nvPr/>
          </p:nvSpPr>
          <p:spPr>
            <a:xfrm>
              <a:off x="4941786" y="3970634"/>
              <a:ext cx="2841058" cy="21973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18" name="TextBox 17">
            <a:extLst>
              <a:ext uri="{FF2B5EF4-FFF2-40B4-BE49-F238E27FC236}">
                <a16:creationId xmlns:a16="http://schemas.microsoft.com/office/drawing/2014/main" id="{8A077A4B-BCB5-2BEC-8668-D29FC74B788A}"/>
              </a:ext>
            </a:extLst>
          </p:cNvPr>
          <p:cNvSpPr txBox="1"/>
          <p:nvPr/>
        </p:nvSpPr>
        <p:spPr>
          <a:xfrm>
            <a:off x="5861174" y="3075074"/>
            <a:ext cx="1940671" cy="369332"/>
          </a:xfrm>
          <a:prstGeom prst="rect">
            <a:avLst/>
          </a:prstGeom>
          <a:noFill/>
        </p:spPr>
        <p:txBody>
          <a:bodyPr wrap="square">
            <a:spAutoFit/>
          </a:bodyPr>
          <a:lstStyle/>
          <a:p>
            <a:pPr algn="ctr"/>
            <a:r>
              <a:rPr lang="en-US" dirty="0">
                <a:solidFill>
                  <a:srgbClr val="000000"/>
                </a:solidFill>
                <a:latin typeface="Times New Roman" panose="02020603050405020304" pitchFamily="18" charset="0"/>
                <a:cs typeface="Times New Roman" panose="02020603050405020304" pitchFamily="18" charset="0"/>
              </a:rPr>
              <a:t>Original Image</a:t>
            </a:r>
            <a:endParaRPr lang="en-US"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CB38518F-AB3F-5729-B835-21A6C1C0516A}"/>
              </a:ext>
            </a:extLst>
          </p:cNvPr>
          <p:cNvSpPr txBox="1"/>
          <p:nvPr/>
        </p:nvSpPr>
        <p:spPr>
          <a:xfrm>
            <a:off x="5548144" y="5817525"/>
            <a:ext cx="2566730" cy="369332"/>
          </a:xfrm>
          <a:prstGeom prst="rect">
            <a:avLst/>
          </a:prstGeom>
          <a:noFill/>
        </p:spPr>
        <p:txBody>
          <a:bodyPr wrap="square">
            <a:spAutoFit/>
          </a:bodyPr>
          <a:lstStyle/>
          <a:p>
            <a:pPr algn="ctr"/>
            <a:r>
              <a:rPr lang="en-US" dirty="0" err="1">
                <a:solidFill>
                  <a:srgbClr val="000000"/>
                </a:solidFill>
                <a:latin typeface="Times New Roman" panose="02020603050405020304" pitchFamily="18" charset="0"/>
                <a:cs typeface="Times New Roman" panose="02020603050405020304" pitchFamily="18" charset="0"/>
              </a:rPr>
              <a:t>Thresholded</a:t>
            </a:r>
            <a:r>
              <a:rPr lang="en-US" dirty="0">
                <a:solidFill>
                  <a:srgbClr val="000000"/>
                </a:solidFill>
                <a:latin typeface="Times New Roman" panose="02020603050405020304" pitchFamily="18" charset="0"/>
                <a:cs typeface="Times New Roman" panose="02020603050405020304" pitchFamily="18" charset="0"/>
              </a:rPr>
              <a:t> Image</a:t>
            </a:r>
            <a:endParaRPr lang="en-US" dirty="0">
              <a:latin typeface="Times New Roman" panose="02020603050405020304" pitchFamily="18" charset="0"/>
              <a:cs typeface="Times New Roman" panose="02020603050405020304" pitchFamily="18" charset="0"/>
            </a:endParaRPr>
          </a:p>
        </p:txBody>
      </p:sp>
      <p:sp>
        <p:nvSpPr>
          <p:cNvPr id="21" name="Rectangle 6">
            <a:extLst>
              <a:ext uri="{FF2B5EF4-FFF2-40B4-BE49-F238E27FC236}">
                <a16:creationId xmlns:a16="http://schemas.microsoft.com/office/drawing/2014/main" id="{44DA1951-54CE-C3C1-6849-41B39EF9A51A}"/>
              </a:ext>
            </a:extLst>
          </p:cNvPr>
          <p:cNvSpPr>
            <a:spLocks noChangeArrowheads="1"/>
          </p:cNvSpPr>
          <p:nvPr/>
        </p:nvSpPr>
        <p:spPr bwMode="auto">
          <a:xfrm>
            <a:off x="16159" y="2333259"/>
            <a:ext cx="5714023"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700" dirty="0">
                <a:solidFill>
                  <a:srgbClr val="000000"/>
                </a:solidFill>
                <a:latin typeface="Times New Roman" panose="02020603050405020304" pitchFamily="18" charset="0"/>
                <a:cs typeface="Times New Roman" panose="02020603050405020304" pitchFamily="18" charset="0"/>
              </a:rPr>
              <a:t>I</a:t>
            </a:r>
            <a:r>
              <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 the intensity of the pixel </a:t>
            </a:r>
            <a:r>
              <a:rPr kumimoji="0" lang="en-US" altLang="en-US" sz="17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src</a:t>
            </a:r>
            <a:r>
              <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(x, y) is higher than thresh, then the new pixel intensity is set to a </a:t>
            </a:r>
            <a:r>
              <a:rPr kumimoji="0" lang="en-US" altLang="en-US" sz="17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MaxVal</a:t>
            </a:r>
            <a:r>
              <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Otherwise, the pixels are set to 0.</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grpSp>
        <p:nvGrpSpPr>
          <p:cNvPr id="28" name="Group 27">
            <a:extLst>
              <a:ext uri="{FF2B5EF4-FFF2-40B4-BE49-F238E27FC236}">
                <a16:creationId xmlns:a16="http://schemas.microsoft.com/office/drawing/2014/main" id="{230E18E2-4F9E-C8FC-F96F-BF7F00E04CF8}"/>
              </a:ext>
            </a:extLst>
          </p:cNvPr>
          <p:cNvGrpSpPr/>
          <p:nvPr/>
        </p:nvGrpSpPr>
        <p:grpSpPr>
          <a:xfrm>
            <a:off x="9055100" y="1841500"/>
            <a:ext cx="2209800" cy="2482850"/>
            <a:chOff x="9055100" y="1841500"/>
            <a:chExt cx="2209800" cy="2482850"/>
          </a:xfrm>
        </p:grpSpPr>
        <p:cxnSp>
          <p:nvCxnSpPr>
            <p:cNvPr id="23" name="Straight Connector 22">
              <a:extLst>
                <a:ext uri="{FF2B5EF4-FFF2-40B4-BE49-F238E27FC236}">
                  <a16:creationId xmlns:a16="http://schemas.microsoft.com/office/drawing/2014/main" id="{2183C010-BD25-EBB5-418A-2654C5736FFF}"/>
                </a:ext>
              </a:extLst>
            </p:cNvPr>
            <p:cNvCxnSpPr/>
            <p:nvPr/>
          </p:nvCxnSpPr>
          <p:spPr>
            <a:xfrm flipV="1">
              <a:off x="90551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0E8ED2E-54CB-1457-20D2-00747D98DA4A}"/>
                </a:ext>
              </a:extLst>
            </p:cNvPr>
            <p:cNvCxnSpPr/>
            <p:nvPr/>
          </p:nvCxnSpPr>
          <p:spPr>
            <a:xfrm flipV="1">
              <a:off x="96266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D3178B6-DC0D-C775-C4F0-F2057ED03632}"/>
                </a:ext>
              </a:extLst>
            </p:cNvPr>
            <p:cNvCxnSpPr/>
            <p:nvPr/>
          </p:nvCxnSpPr>
          <p:spPr>
            <a:xfrm flipV="1">
              <a:off x="112649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1703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8DD81B0-7F52-2227-A0B4-503F4ADE801C}"/>
              </a:ext>
            </a:extLst>
          </p:cNvPr>
          <p:cNvSpPr txBox="1"/>
          <p:nvPr/>
        </p:nvSpPr>
        <p:spPr>
          <a:xfrm>
            <a:off x="3031332" y="2364613"/>
            <a:ext cx="6129336" cy="707886"/>
          </a:xfrm>
          <a:prstGeom prst="rect">
            <a:avLst/>
          </a:prstGeom>
          <a:noFill/>
        </p:spPr>
        <p:txBody>
          <a:bodyPr wrap="square">
            <a:spAutoFit/>
          </a:bodyPr>
          <a:lstStyle/>
          <a:p>
            <a:pPr algn="ctr"/>
            <a:r>
              <a:rPr lang="en-US" sz="4000" b="1" dirty="0"/>
              <a:t>THRESHOLDING</a:t>
            </a:r>
          </a:p>
        </p:txBody>
      </p:sp>
    </p:spTree>
    <p:extLst>
      <p:ext uri="{BB962C8B-B14F-4D97-AF65-F5344CB8AC3E}">
        <p14:creationId xmlns:p14="http://schemas.microsoft.com/office/powerpoint/2010/main" val="1737414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black silhouette of a mountain&#10;&#10;AI-generated content may be incorrect.">
            <a:extLst>
              <a:ext uri="{FF2B5EF4-FFF2-40B4-BE49-F238E27FC236}">
                <a16:creationId xmlns:a16="http://schemas.microsoft.com/office/drawing/2014/main" id="{72F63820-D908-B48C-0B50-5D9C11BA0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980" y="3634193"/>
            <a:ext cx="2841058" cy="2184398"/>
          </a:xfrm>
          <a:prstGeom prst="rect">
            <a:avLst/>
          </a:prstGeom>
        </p:spPr>
      </p:pic>
      <p:sp>
        <p:nvSpPr>
          <p:cNvPr id="2" name="Title 1">
            <a:extLst>
              <a:ext uri="{FF2B5EF4-FFF2-40B4-BE49-F238E27FC236}">
                <a16:creationId xmlns:a16="http://schemas.microsoft.com/office/drawing/2014/main" id="{CAECBE55-2781-98E9-DABE-EF95F9D2F64A}"/>
              </a:ext>
            </a:extLst>
          </p:cNvPr>
          <p:cNvSpPr>
            <a:spLocks noGrp="1"/>
          </p:cNvSpPr>
          <p:nvPr>
            <p:ph type="title"/>
          </p:nvPr>
        </p:nvSpPr>
        <p:spPr/>
        <p:txBody>
          <a:bodyPr/>
          <a:lstStyle/>
          <a:p>
            <a:r>
              <a:rPr lang="en-US" b="1" i="0" dirty="0">
                <a:solidFill>
                  <a:srgbClr val="000000"/>
                </a:solidFill>
                <a:effectLst/>
                <a:latin typeface="Helvetica" panose="020B0604020202020204" pitchFamily="34" charset="0"/>
              </a:rPr>
              <a:t>Threshold Binary, Inverted</a:t>
            </a:r>
            <a:endParaRPr lang="en-US" dirty="0"/>
          </a:p>
        </p:txBody>
      </p:sp>
      <p:pic>
        <p:nvPicPr>
          <p:cNvPr id="5122" name="Picture 2">
            <a:extLst>
              <a:ext uri="{FF2B5EF4-FFF2-40B4-BE49-F238E27FC236}">
                <a16:creationId xmlns:a16="http://schemas.microsoft.com/office/drawing/2014/main" id="{E7CECC25-6756-5404-7D19-5917B1979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4757" y="1427374"/>
            <a:ext cx="2771775" cy="9715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7B62D7C-F6DD-5E4B-9DBD-ABEB57EB553B}"/>
              </a:ext>
            </a:extLst>
          </p:cNvPr>
          <p:cNvSpPr txBox="1"/>
          <p:nvPr/>
        </p:nvSpPr>
        <p:spPr>
          <a:xfrm>
            <a:off x="335360" y="885684"/>
            <a:ext cx="6174954"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This thresholding operation can be expressed as:</a:t>
            </a:r>
            <a:endParaRPr lang="en-US" dirty="0">
              <a:latin typeface="Times New Roman" panose="02020603050405020304" pitchFamily="18" charset="0"/>
              <a:cs typeface="Times New Roman" panose="02020603050405020304" pitchFamily="18" charset="0"/>
            </a:endParaRPr>
          </a:p>
        </p:txBody>
      </p:sp>
      <p:pic>
        <p:nvPicPr>
          <p:cNvPr id="12" name="Picture 11" descr="A close-up of a mountain&#10;&#10;AI-generated content may be incorrect.">
            <a:extLst>
              <a:ext uri="{FF2B5EF4-FFF2-40B4-BE49-F238E27FC236}">
                <a16:creationId xmlns:a16="http://schemas.microsoft.com/office/drawing/2014/main" id="{9B3924DE-18A7-BCDD-F97B-AC503273F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981" y="882668"/>
            <a:ext cx="2841058" cy="2184398"/>
          </a:xfrm>
          <a:prstGeom prst="rect">
            <a:avLst/>
          </a:prstGeom>
        </p:spPr>
      </p:pic>
      <p:sp>
        <p:nvSpPr>
          <p:cNvPr id="15" name="Rectangle 14">
            <a:extLst>
              <a:ext uri="{FF2B5EF4-FFF2-40B4-BE49-F238E27FC236}">
                <a16:creationId xmlns:a16="http://schemas.microsoft.com/office/drawing/2014/main" id="{8D50DB82-AB47-3148-2251-F04678F9EB4D}"/>
              </a:ext>
            </a:extLst>
          </p:cNvPr>
          <p:cNvSpPr/>
          <p:nvPr/>
        </p:nvSpPr>
        <p:spPr>
          <a:xfrm>
            <a:off x="5410981" y="3623176"/>
            <a:ext cx="2841058" cy="21973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8A077A4B-BCB5-2BEC-8668-D29FC74B788A}"/>
              </a:ext>
            </a:extLst>
          </p:cNvPr>
          <p:cNvSpPr txBox="1"/>
          <p:nvPr/>
        </p:nvSpPr>
        <p:spPr>
          <a:xfrm>
            <a:off x="5861174" y="3075074"/>
            <a:ext cx="1940671" cy="369332"/>
          </a:xfrm>
          <a:prstGeom prst="rect">
            <a:avLst/>
          </a:prstGeom>
          <a:noFill/>
        </p:spPr>
        <p:txBody>
          <a:bodyPr wrap="square">
            <a:spAutoFit/>
          </a:bodyPr>
          <a:lstStyle/>
          <a:p>
            <a:pPr algn="ctr"/>
            <a:r>
              <a:rPr lang="en-US" dirty="0">
                <a:solidFill>
                  <a:srgbClr val="000000"/>
                </a:solidFill>
                <a:latin typeface="Times New Roman" panose="02020603050405020304" pitchFamily="18" charset="0"/>
                <a:cs typeface="Times New Roman" panose="02020603050405020304" pitchFamily="18" charset="0"/>
              </a:rPr>
              <a:t>Original Image</a:t>
            </a:r>
            <a:endParaRPr lang="en-US"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CB38518F-AB3F-5729-B835-21A6C1C0516A}"/>
              </a:ext>
            </a:extLst>
          </p:cNvPr>
          <p:cNvSpPr txBox="1"/>
          <p:nvPr/>
        </p:nvSpPr>
        <p:spPr>
          <a:xfrm>
            <a:off x="5548144" y="5817525"/>
            <a:ext cx="2566730" cy="369332"/>
          </a:xfrm>
          <a:prstGeom prst="rect">
            <a:avLst/>
          </a:prstGeom>
          <a:noFill/>
        </p:spPr>
        <p:txBody>
          <a:bodyPr wrap="square">
            <a:spAutoFit/>
          </a:bodyPr>
          <a:lstStyle/>
          <a:p>
            <a:pPr algn="ctr"/>
            <a:r>
              <a:rPr lang="en-US" dirty="0" err="1">
                <a:solidFill>
                  <a:srgbClr val="000000"/>
                </a:solidFill>
                <a:latin typeface="Times New Roman" panose="02020603050405020304" pitchFamily="18" charset="0"/>
                <a:cs typeface="Times New Roman" panose="02020603050405020304" pitchFamily="18" charset="0"/>
              </a:rPr>
              <a:t>Thresholded</a:t>
            </a:r>
            <a:r>
              <a:rPr lang="en-US" dirty="0">
                <a:solidFill>
                  <a:srgbClr val="000000"/>
                </a:solidFill>
                <a:latin typeface="Times New Roman" panose="02020603050405020304" pitchFamily="18" charset="0"/>
                <a:cs typeface="Times New Roman" panose="02020603050405020304" pitchFamily="18" charset="0"/>
              </a:rPr>
              <a:t> Image</a:t>
            </a:r>
            <a:endParaRPr lang="en-US" dirty="0">
              <a:latin typeface="Times New Roman" panose="02020603050405020304" pitchFamily="18" charset="0"/>
              <a:cs typeface="Times New Roman" panose="02020603050405020304" pitchFamily="18" charset="0"/>
            </a:endParaRPr>
          </a:p>
        </p:txBody>
      </p:sp>
      <p:sp>
        <p:nvSpPr>
          <p:cNvPr id="21" name="Rectangle 6">
            <a:extLst>
              <a:ext uri="{FF2B5EF4-FFF2-40B4-BE49-F238E27FC236}">
                <a16:creationId xmlns:a16="http://schemas.microsoft.com/office/drawing/2014/main" id="{44DA1951-54CE-C3C1-6849-41B39EF9A51A}"/>
              </a:ext>
            </a:extLst>
          </p:cNvPr>
          <p:cNvSpPr>
            <a:spLocks noChangeArrowheads="1"/>
          </p:cNvSpPr>
          <p:nvPr/>
        </p:nvSpPr>
        <p:spPr bwMode="auto">
          <a:xfrm>
            <a:off x="16159" y="2333259"/>
            <a:ext cx="5714023"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700" dirty="0">
                <a:solidFill>
                  <a:srgbClr val="000000"/>
                </a:solidFill>
                <a:latin typeface="Times New Roman" panose="02020603050405020304" pitchFamily="18" charset="0"/>
                <a:cs typeface="Times New Roman" panose="02020603050405020304" pitchFamily="18" charset="0"/>
              </a:rPr>
              <a:t>I</a:t>
            </a:r>
            <a:r>
              <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 the intensity of the pixel </a:t>
            </a:r>
            <a:r>
              <a:rPr kumimoji="0" lang="en-US" altLang="en-US" sz="17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src</a:t>
            </a:r>
            <a:r>
              <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(x, y) is higher than thresh, then the new pixel intensity is set to a 0.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Otherwise, the pixels are set to </a:t>
            </a:r>
            <a:r>
              <a:rPr kumimoji="0" lang="en-US" altLang="en-US" sz="17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MaxVal</a:t>
            </a:r>
            <a:r>
              <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pic>
        <p:nvPicPr>
          <p:cNvPr id="4" name="Picture 3" descr="A black text on a white background&#10;&#10;AI-generated content may be incorrect.">
            <a:extLst>
              <a:ext uri="{FF2B5EF4-FFF2-40B4-BE49-F238E27FC236}">
                <a16:creationId xmlns:a16="http://schemas.microsoft.com/office/drawing/2014/main" id="{1F23B284-702F-1D8D-5EF9-85B21F22A7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358" y="1401467"/>
            <a:ext cx="4039164" cy="685896"/>
          </a:xfrm>
          <a:prstGeom prst="rect">
            <a:avLst/>
          </a:prstGeom>
        </p:spPr>
      </p:pic>
      <p:pic>
        <p:nvPicPr>
          <p:cNvPr id="6147" name="Picture 3">
            <a:extLst>
              <a:ext uri="{FF2B5EF4-FFF2-40B4-BE49-F238E27FC236}">
                <a16:creationId xmlns:a16="http://schemas.microsoft.com/office/drawing/2014/main" id="{25599A97-C358-2D80-FF1D-9A54B93E8B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6182" y="4066659"/>
            <a:ext cx="2781300" cy="1038225"/>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94D8EE45-20E3-41F8-B0F0-622769D298CC}"/>
              </a:ext>
            </a:extLst>
          </p:cNvPr>
          <p:cNvGrpSpPr/>
          <p:nvPr/>
        </p:nvGrpSpPr>
        <p:grpSpPr>
          <a:xfrm>
            <a:off x="9036050" y="1841500"/>
            <a:ext cx="2209800" cy="2482850"/>
            <a:chOff x="9055100" y="1841500"/>
            <a:chExt cx="2209800" cy="2482850"/>
          </a:xfrm>
        </p:grpSpPr>
        <p:cxnSp>
          <p:nvCxnSpPr>
            <p:cNvPr id="22" name="Straight Connector 21">
              <a:extLst>
                <a:ext uri="{FF2B5EF4-FFF2-40B4-BE49-F238E27FC236}">
                  <a16:creationId xmlns:a16="http://schemas.microsoft.com/office/drawing/2014/main" id="{FE622A4C-AE53-F8F2-1159-65D34A5E44A9}"/>
                </a:ext>
              </a:extLst>
            </p:cNvPr>
            <p:cNvCxnSpPr/>
            <p:nvPr/>
          </p:nvCxnSpPr>
          <p:spPr>
            <a:xfrm flipV="1">
              <a:off x="90551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3C99D43-096D-A2CF-3BA1-0948F14CA0AF}"/>
                </a:ext>
              </a:extLst>
            </p:cNvPr>
            <p:cNvCxnSpPr/>
            <p:nvPr/>
          </p:nvCxnSpPr>
          <p:spPr>
            <a:xfrm flipV="1">
              <a:off x="96266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4E45F3A-AD74-9599-BC12-2E0B3C864F2A}"/>
                </a:ext>
              </a:extLst>
            </p:cNvPr>
            <p:cNvCxnSpPr/>
            <p:nvPr/>
          </p:nvCxnSpPr>
          <p:spPr>
            <a:xfrm flipV="1">
              <a:off x="112649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9328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a:extLst>
              <a:ext uri="{FF2B5EF4-FFF2-40B4-BE49-F238E27FC236}">
                <a16:creationId xmlns:a16="http://schemas.microsoft.com/office/drawing/2014/main" id="{3034FD32-C295-9823-43D2-54C97AA521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7457" y="4024945"/>
            <a:ext cx="2781300" cy="1038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AECBE55-2781-98E9-DABE-EF95F9D2F64A}"/>
              </a:ext>
            </a:extLst>
          </p:cNvPr>
          <p:cNvSpPr>
            <a:spLocks noGrp="1"/>
          </p:cNvSpPr>
          <p:nvPr>
            <p:ph type="title"/>
          </p:nvPr>
        </p:nvSpPr>
        <p:spPr/>
        <p:txBody>
          <a:bodyPr/>
          <a:lstStyle/>
          <a:p>
            <a:pPr algn="l"/>
            <a:r>
              <a:rPr lang="en-US" b="1" i="0" dirty="0">
                <a:solidFill>
                  <a:srgbClr val="000000"/>
                </a:solidFill>
                <a:effectLst/>
                <a:latin typeface="Helvetica" panose="020B0604020202020204" pitchFamily="34" charset="0"/>
              </a:rPr>
              <a:t>Truncate</a:t>
            </a:r>
          </a:p>
        </p:txBody>
      </p:sp>
      <p:pic>
        <p:nvPicPr>
          <p:cNvPr id="5122" name="Picture 2">
            <a:extLst>
              <a:ext uri="{FF2B5EF4-FFF2-40B4-BE49-F238E27FC236}">
                <a16:creationId xmlns:a16="http://schemas.microsoft.com/office/drawing/2014/main" id="{E7CECC25-6756-5404-7D19-5917B1979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4757" y="1427374"/>
            <a:ext cx="2771775" cy="9715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7B62D7C-F6DD-5E4B-9DBD-ABEB57EB553B}"/>
              </a:ext>
            </a:extLst>
          </p:cNvPr>
          <p:cNvSpPr txBox="1"/>
          <p:nvPr/>
        </p:nvSpPr>
        <p:spPr>
          <a:xfrm>
            <a:off x="335360" y="885684"/>
            <a:ext cx="6174954"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This thresholding operation can be expressed as:</a:t>
            </a:r>
            <a:endParaRPr lang="en-US" dirty="0">
              <a:latin typeface="Times New Roman" panose="02020603050405020304" pitchFamily="18" charset="0"/>
              <a:cs typeface="Times New Roman" panose="02020603050405020304" pitchFamily="18" charset="0"/>
            </a:endParaRPr>
          </a:p>
        </p:txBody>
      </p:sp>
      <p:pic>
        <p:nvPicPr>
          <p:cNvPr id="12" name="Picture 11" descr="A close-up of a mountain&#10;&#10;AI-generated content may be incorrect.">
            <a:extLst>
              <a:ext uri="{FF2B5EF4-FFF2-40B4-BE49-F238E27FC236}">
                <a16:creationId xmlns:a16="http://schemas.microsoft.com/office/drawing/2014/main" id="{9B3924DE-18A7-BCDD-F97B-AC503273F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981" y="882668"/>
            <a:ext cx="2841058" cy="2184398"/>
          </a:xfrm>
          <a:prstGeom prst="rect">
            <a:avLst/>
          </a:prstGeom>
        </p:spPr>
      </p:pic>
      <p:sp>
        <p:nvSpPr>
          <p:cNvPr id="15" name="Rectangle 14">
            <a:extLst>
              <a:ext uri="{FF2B5EF4-FFF2-40B4-BE49-F238E27FC236}">
                <a16:creationId xmlns:a16="http://schemas.microsoft.com/office/drawing/2014/main" id="{8D50DB82-AB47-3148-2251-F04678F9EB4D}"/>
              </a:ext>
            </a:extLst>
          </p:cNvPr>
          <p:cNvSpPr/>
          <p:nvPr/>
        </p:nvSpPr>
        <p:spPr>
          <a:xfrm>
            <a:off x="5410981" y="3623176"/>
            <a:ext cx="2841058" cy="21973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8A077A4B-BCB5-2BEC-8668-D29FC74B788A}"/>
              </a:ext>
            </a:extLst>
          </p:cNvPr>
          <p:cNvSpPr txBox="1"/>
          <p:nvPr/>
        </p:nvSpPr>
        <p:spPr>
          <a:xfrm>
            <a:off x="5861174" y="3075074"/>
            <a:ext cx="1940671" cy="369332"/>
          </a:xfrm>
          <a:prstGeom prst="rect">
            <a:avLst/>
          </a:prstGeom>
          <a:noFill/>
        </p:spPr>
        <p:txBody>
          <a:bodyPr wrap="square">
            <a:spAutoFit/>
          </a:bodyPr>
          <a:lstStyle/>
          <a:p>
            <a:pPr algn="ctr"/>
            <a:r>
              <a:rPr lang="en-US" dirty="0">
                <a:solidFill>
                  <a:srgbClr val="000000"/>
                </a:solidFill>
                <a:latin typeface="Times New Roman" panose="02020603050405020304" pitchFamily="18" charset="0"/>
                <a:cs typeface="Times New Roman" panose="02020603050405020304" pitchFamily="18" charset="0"/>
              </a:rPr>
              <a:t>Original Image</a:t>
            </a:r>
            <a:endParaRPr lang="en-US"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CB38518F-AB3F-5729-B835-21A6C1C0516A}"/>
              </a:ext>
            </a:extLst>
          </p:cNvPr>
          <p:cNvSpPr txBox="1"/>
          <p:nvPr/>
        </p:nvSpPr>
        <p:spPr>
          <a:xfrm>
            <a:off x="5548144" y="5817525"/>
            <a:ext cx="2566730" cy="369332"/>
          </a:xfrm>
          <a:prstGeom prst="rect">
            <a:avLst/>
          </a:prstGeom>
          <a:noFill/>
        </p:spPr>
        <p:txBody>
          <a:bodyPr wrap="square">
            <a:spAutoFit/>
          </a:bodyPr>
          <a:lstStyle/>
          <a:p>
            <a:pPr algn="ctr"/>
            <a:r>
              <a:rPr lang="en-US" dirty="0" err="1">
                <a:solidFill>
                  <a:srgbClr val="000000"/>
                </a:solidFill>
                <a:latin typeface="Times New Roman" panose="02020603050405020304" pitchFamily="18" charset="0"/>
                <a:cs typeface="Times New Roman" panose="02020603050405020304" pitchFamily="18" charset="0"/>
              </a:rPr>
              <a:t>Thresholded</a:t>
            </a:r>
            <a:r>
              <a:rPr lang="en-US" dirty="0">
                <a:solidFill>
                  <a:srgbClr val="000000"/>
                </a:solidFill>
                <a:latin typeface="Times New Roman" panose="02020603050405020304" pitchFamily="18" charset="0"/>
                <a:cs typeface="Times New Roman" panose="02020603050405020304" pitchFamily="18" charset="0"/>
              </a:rPr>
              <a:t> Image</a:t>
            </a:r>
            <a:endParaRPr lang="en-US" dirty="0">
              <a:latin typeface="Times New Roman" panose="02020603050405020304" pitchFamily="18" charset="0"/>
              <a:cs typeface="Times New Roman" panose="02020603050405020304" pitchFamily="18" charset="0"/>
            </a:endParaRPr>
          </a:p>
        </p:txBody>
      </p:sp>
      <p:sp>
        <p:nvSpPr>
          <p:cNvPr id="21" name="Rectangle 6">
            <a:extLst>
              <a:ext uri="{FF2B5EF4-FFF2-40B4-BE49-F238E27FC236}">
                <a16:creationId xmlns:a16="http://schemas.microsoft.com/office/drawing/2014/main" id="{44DA1951-54CE-C3C1-6849-41B39EF9A51A}"/>
              </a:ext>
            </a:extLst>
          </p:cNvPr>
          <p:cNvSpPr>
            <a:spLocks noChangeArrowheads="1"/>
          </p:cNvSpPr>
          <p:nvPr/>
        </p:nvSpPr>
        <p:spPr bwMode="auto">
          <a:xfrm>
            <a:off x="16159" y="2464064"/>
            <a:ext cx="5714023"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700" dirty="0">
                <a:solidFill>
                  <a:srgbClr val="000000"/>
                </a:solidFill>
                <a:latin typeface="Times New Roman" panose="02020603050405020304" pitchFamily="18" charset="0"/>
                <a:cs typeface="Times New Roman" panose="02020603050405020304" pitchFamily="18" charset="0"/>
              </a:rPr>
              <a:t>The maximum intensity value for the pixels is thresh, if </a:t>
            </a:r>
            <a:r>
              <a:rPr lang="en-US" altLang="en-US" sz="1700" dirty="0" err="1">
                <a:solidFill>
                  <a:srgbClr val="000000"/>
                </a:solidFill>
                <a:latin typeface="Times New Roman" panose="02020603050405020304" pitchFamily="18" charset="0"/>
                <a:cs typeface="Times New Roman" panose="02020603050405020304" pitchFamily="18" charset="0"/>
              </a:rPr>
              <a:t>src</a:t>
            </a:r>
            <a:r>
              <a:rPr lang="en-US" altLang="en-US" sz="1700" dirty="0">
                <a:solidFill>
                  <a:srgbClr val="000000"/>
                </a:solidFill>
                <a:latin typeface="Times New Roman" panose="02020603050405020304" pitchFamily="18" charset="0"/>
                <a:cs typeface="Times New Roman" panose="02020603050405020304" pitchFamily="18" charset="0"/>
              </a:rPr>
              <a:t>(x, y) is greater, then its value is truncated. </a:t>
            </a:r>
          </a:p>
        </p:txBody>
      </p:sp>
      <p:grpSp>
        <p:nvGrpSpPr>
          <p:cNvPr id="28" name="Group 27">
            <a:extLst>
              <a:ext uri="{FF2B5EF4-FFF2-40B4-BE49-F238E27FC236}">
                <a16:creationId xmlns:a16="http://schemas.microsoft.com/office/drawing/2014/main" id="{230E18E2-4F9E-C8FC-F96F-BF7F00E04CF8}"/>
              </a:ext>
            </a:extLst>
          </p:cNvPr>
          <p:cNvGrpSpPr/>
          <p:nvPr/>
        </p:nvGrpSpPr>
        <p:grpSpPr>
          <a:xfrm>
            <a:off x="9055100" y="1841500"/>
            <a:ext cx="2209800" cy="2482850"/>
            <a:chOff x="9055100" y="1841500"/>
            <a:chExt cx="2209800" cy="2482850"/>
          </a:xfrm>
        </p:grpSpPr>
        <p:cxnSp>
          <p:nvCxnSpPr>
            <p:cNvPr id="23" name="Straight Connector 22">
              <a:extLst>
                <a:ext uri="{FF2B5EF4-FFF2-40B4-BE49-F238E27FC236}">
                  <a16:creationId xmlns:a16="http://schemas.microsoft.com/office/drawing/2014/main" id="{2183C010-BD25-EBB5-418A-2654C5736FFF}"/>
                </a:ext>
              </a:extLst>
            </p:cNvPr>
            <p:cNvCxnSpPr/>
            <p:nvPr/>
          </p:nvCxnSpPr>
          <p:spPr>
            <a:xfrm flipV="1">
              <a:off x="90551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0E8ED2E-54CB-1457-20D2-00747D98DA4A}"/>
                </a:ext>
              </a:extLst>
            </p:cNvPr>
            <p:cNvCxnSpPr/>
            <p:nvPr/>
          </p:nvCxnSpPr>
          <p:spPr>
            <a:xfrm flipV="1">
              <a:off x="96266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D3178B6-DC0D-C775-C4F0-F2057ED03632}"/>
                </a:ext>
              </a:extLst>
            </p:cNvPr>
            <p:cNvCxnSpPr/>
            <p:nvPr/>
          </p:nvCxnSpPr>
          <p:spPr>
            <a:xfrm flipV="1">
              <a:off x="112649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grpSp>
      <p:pic>
        <p:nvPicPr>
          <p:cNvPr id="4" name="Picture 3" descr="A close up of a number&#10;&#10;AI-generated content may be incorrect.">
            <a:extLst>
              <a:ext uri="{FF2B5EF4-FFF2-40B4-BE49-F238E27FC236}">
                <a16:creationId xmlns:a16="http://schemas.microsoft.com/office/drawing/2014/main" id="{02CC8ACA-FA6E-5C53-870C-4648F3206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339" y="1245555"/>
            <a:ext cx="4382112" cy="695422"/>
          </a:xfrm>
          <a:prstGeom prst="rect">
            <a:avLst/>
          </a:prstGeom>
        </p:spPr>
      </p:pic>
      <p:pic>
        <p:nvPicPr>
          <p:cNvPr id="7" name="Picture 6" descr="A black and white background&#10;&#10;AI-generated content may be incorrect.">
            <a:extLst>
              <a:ext uri="{FF2B5EF4-FFF2-40B4-BE49-F238E27FC236}">
                <a16:creationId xmlns:a16="http://schemas.microsoft.com/office/drawing/2014/main" id="{C7C6EA82-989B-4CBF-194A-53AE190621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0981" y="3616263"/>
            <a:ext cx="2841058" cy="2201261"/>
          </a:xfrm>
          <a:prstGeom prst="rect">
            <a:avLst/>
          </a:prstGeom>
        </p:spPr>
      </p:pic>
    </p:spTree>
    <p:extLst>
      <p:ext uri="{BB962C8B-B14F-4D97-AF65-F5344CB8AC3E}">
        <p14:creationId xmlns:p14="http://schemas.microsoft.com/office/powerpoint/2010/main" val="682973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mountain with snow on it&#10;&#10;AI-generated content may be incorrect.">
            <a:extLst>
              <a:ext uri="{FF2B5EF4-FFF2-40B4-BE49-F238E27FC236}">
                <a16:creationId xmlns:a16="http://schemas.microsoft.com/office/drawing/2014/main" id="{C47F272E-0A93-746B-BE30-E3C5320B1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981" y="3617750"/>
            <a:ext cx="2841058" cy="2197205"/>
          </a:xfrm>
          <a:prstGeom prst="rect">
            <a:avLst/>
          </a:prstGeom>
        </p:spPr>
      </p:pic>
      <p:sp>
        <p:nvSpPr>
          <p:cNvPr id="2" name="Title 1">
            <a:extLst>
              <a:ext uri="{FF2B5EF4-FFF2-40B4-BE49-F238E27FC236}">
                <a16:creationId xmlns:a16="http://schemas.microsoft.com/office/drawing/2014/main" id="{CAECBE55-2781-98E9-DABE-EF95F9D2F64A}"/>
              </a:ext>
            </a:extLst>
          </p:cNvPr>
          <p:cNvSpPr>
            <a:spLocks noGrp="1"/>
          </p:cNvSpPr>
          <p:nvPr>
            <p:ph type="title"/>
          </p:nvPr>
        </p:nvSpPr>
        <p:spPr/>
        <p:txBody>
          <a:bodyPr/>
          <a:lstStyle/>
          <a:p>
            <a:pPr algn="l"/>
            <a:r>
              <a:rPr lang="en-US" b="1" i="0" dirty="0">
                <a:solidFill>
                  <a:srgbClr val="000000"/>
                </a:solidFill>
                <a:effectLst/>
                <a:latin typeface="Helvetica" panose="020B0604020202020204" pitchFamily="34" charset="0"/>
              </a:rPr>
              <a:t>Threshold to Zero</a:t>
            </a:r>
          </a:p>
        </p:txBody>
      </p:sp>
      <p:pic>
        <p:nvPicPr>
          <p:cNvPr id="5122" name="Picture 2">
            <a:extLst>
              <a:ext uri="{FF2B5EF4-FFF2-40B4-BE49-F238E27FC236}">
                <a16:creationId xmlns:a16="http://schemas.microsoft.com/office/drawing/2014/main" id="{E7CECC25-6756-5404-7D19-5917B1979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4757" y="1427374"/>
            <a:ext cx="2771775" cy="9715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7B62D7C-F6DD-5E4B-9DBD-ABEB57EB553B}"/>
              </a:ext>
            </a:extLst>
          </p:cNvPr>
          <p:cNvSpPr txBox="1"/>
          <p:nvPr/>
        </p:nvSpPr>
        <p:spPr>
          <a:xfrm>
            <a:off x="335360" y="885684"/>
            <a:ext cx="6174954"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This thresholding operation can be expressed as:</a:t>
            </a:r>
            <a:endParaRPr lang="en-US" dirty="0">
              <a:latin typeface="Times New Roman" panose="02020603050405020304" pitchFamily="18" charset="0"/>
              <a:cs typeface="Times New Roman" panose="02020603050405020304" pitchFamily="18" charset="0"/>
            </a:endParaRPr>
          </a:p>
        </p:txBody>
      </p:sp>
      <p:pic>
        <p:nvPicPr>
          <p:cNvPr id="12" name="Picture 11" descr="A close-up of a mountain&#10;&#10;AI-generated content may be incorrect.">
            <a:extLst>
              <a:ext uri="{FF2B5EF4-FFF2-40B4-BE49-F238E27FC236}">
                <a16:creationId xmlns:a16="http://schemas.microsoft.com/office/drawing/2014/main" id="{9B3924DE-18A7-BCDD-F97B-AC503273F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981" y="882668"/>
            <a:ext cx="2841058" cy="2184398"/>
          </a:xfrm>
          <a:prstGeom prst="rect">
            <a:avLst/>
          </a:prstGeom>
        </p:spPr>
      </p:pic>
      <p:sp>
        <p:nvSpPr>
          <p:cNvPr id="15" name="Rectangle 14">
            <a:extLst>
              <a:ext uri="{FF2B5EF4-FFF2-40B4-BE49-F238E27FC236}">
                <a16:creationId xmlns:a16="http://schemas.microsoft.com/office/drawing/2014/main" id="{8D50DB82-AB47-3148-2251-F04678F9EB4D}"/>
              </a:ext>
            </a:extLst>
          </p:cNvPr>
          <p:cNvSpPr/>
          <p:nvPr/>
        </p:nvSpPr>
        <p:spPr>
          <a:xfrm>
            <a:off x="5410981" y="3623176"/>
            <a:ext cx="2841058" cy="21973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8A077A4B-BCB5-2BEC-8668-D29FC74B788A}"/>
              </a:ext>
            </a:extLst>
          </p:cNvPr>
          <p:cNvSpPr txBox="1"/>
          <p:nvPr/>
        </p:nvSpPr>
        <p:spPr>
          <a:xfrm>
            <a:off x="5861174" y="3075074"/>
            <a:ext cx="1940671" cy="369332"/>
          </a:xfrm>
          <a:prstGeom prst="rect">
            <a:avLst/>
          </a:prstGeom>
          <a:noFill/>
        </p:spPr>
        <p:txBody>
          <a:bodyPr wrap="square">
            <a:spAutoFit/>
          </a:bodyPr>
          <a:lstStyle/>
          <a:p>
            <a:pPr algn="ctr"/>
            <a:r>
              <a:rPr lang="en-US" dirty="0">
                <a:solidFill>
                  <a:srgbClr val="000000"/>
                </a:solidFill>
                <a:latin typeface="Times New Roman" panose="02020603050405020304" pitchFamily="18" charset="0"/>
                <a:cs typeface="Times New Roman" panose="02020603050405020304" pitchFamily="18" charset="0"/>
              </a:rPr>
              <a:t>Original Image</a:t>
            </a:r>
            <a:endParaRPr lang="en-US"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CB38518F-AB3F-5729-B835-21A6C1C0516A}"/>
              </a:ext>
            </a:extLst>
          </p:cNvPr>
          <p:cNvSpPr txBox="1"/>
          <p:nvPr/>
        </p:nvSpPr>
        <p:spPr>
          <a:xfrm>
            <a:off x="5548144" y="5817525"/>
            <a:ext cx="2566730" cy="369332"/>
          </a:xfrm>
          <a:prstGeom prst="rect">
            <a:avLst/>
          </a:prstGeom>
          <a:noFill/>
        </p:spPr>
        <p:txBody>
          <a:bodyPr wrap="square">
            <a:spAutoFit/>
          </a:bodyPr>
          <a:lstStyle/>
          <a:p>
            <a:pPr algn="ctr"/>
            <a:r>
              <a:rPr lang="en-US" dirty="0" err="1">
                <a:solidFill>
                  <a:srgbClr val="000000"/>
                </a:solidFill>
                <a:latin typeface="Times New Roman" panose="02020603050405020304" pitchFamily="18" charset="0"/>
                <a:cs typeface="Times New Roman" panose="02020603050405020304" pitchFamily="18" charset="0"/>
              </a:rPr>
              <a:t>Thresholded</a:t>
            </a:r>
            <a:r>
              <a:rPr lang="en-US" dirty="0">
                <a:solidFill>
                  <a:srgbClr val="000000"/>
                </a:solidFill>
                <a:latin typeface="Times New Roman" panose="02020603050405020304" pitchFamily="18" charset="0"/>
                <a:cs typeface="Times New Roman" panose="02020603050405020304" pitchFamily="18" charset="0"/>
              </a:rPr>
              <a:t> Image</a:t>
            </a:r>
            <a:endParaRPr lang="en-US" dirty="0">
              <a:latin typeface="Times New Roman" panose="02020603050405020304" pitchFamily="18" charset="0"/>
              <a:cs typeface="Times New Roman" panose="02020603050405020304" pitchFamily="18" charset="0"/>
            </a:endParaRPr>
          </a:p>
        </p:txBody>
      </p:sp>
      <p:sp>
        <p:nvSpPr>
          <p:cNvPr id="21" name="Rectangle 6">
            <a:extLst>
              <a:ext uri="{FF2B5EF4-FFF2-40B4-BE49-F238E27FC236}">
                <a16:creationId xmlns:a16="http://schemas.microsoft.com/office/drawing/2014/main" id="{44DA1951-54CE-C3C1-6849-41B39EF9A51A}"/>
              </a:ext>
            </a:extLst>
          </p:cNvPr>
          <p:cNvSpPr>
            <a:spLocks noChangeArrowheads="1"/>
          </p:cNvSpPr>
          <p:nvPr/>
        </p:nvSpPr>
        <p:spPr bwMode="auto">
          <a:xfrm>
            <a:off x="261752" y="2463898"/>
            <a:ext cx="5018549"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700" dirty="0">
                <a:solidFill>
                  <a:srgbClr val="000000"/>
                </a:solidFill>
                <a:latin typeface="Times New Roman" panose="02020603050405020304" pitchFamily="18" charset="0"/>
                <a:cs typeface="Times New Roman" panose="02020603050405020304" pitchFamily="18" charset="0"/>
              </a:rPr>
              <a:t>If </a:t>
            </a:r>
            <a:r>
              <a:rPr lang="en-US" altLang="en-US" sz="1700" dirty="0" err="1">
                <a:solidFill>
                  <a:srgbClr val="000000"/>
                </a:solidFill>
                <a:latin typeface="Times New Roman" panose="02020603050405020304" pitchFamily="18" charset="0"/>
                <a:cs typeface="Times New Roman" panose="02020603050405020304" pitchFamily="18" charset="0"/>
              </a:rPr>
              <a:t>src</a:t>
            </a:r>
            <a:r>
              <a:rPr lang="en-US" altLang="en-US" sz="1700" dirty="0">
                <a:solidFill>
                  <a:srgbClr val="000000"/>
                </a:solidFill>
                <a:latin typeface="Times New Roman" panose="02020603050405020304" pitchFamily="18" charset="0"/>
                <a:cs typeface="Times New Roman" panose="02020603050405020304" pitchFamily="18" charset="0"/>
              </a:rPr>
              <a:t>(x, y) is lower than thresh, the new pixel value will be set to 0. </a:t>
            </a:r>
          </a:p>
        </p:txBody>
      </p:sp>
      <p:pic>
        <p:nvPicPr>
          <p:cNvPr id="13" name="Picture 12" descr="A close up of a text&#10;&#10;AI-generated content may be incorrect.">
            <a:extLst>
              <a:ext uri="{FF2B5EF4-FFF2-40B4-BE49-F238E27FC236}">
                <a16:creationId xmlns:a16="http://schemas.microsoft.com/office/drawing/2014/main" id="{153D77A8-57BB-1992-747D-0EC338B833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195" y="1427374"/>
            <a:ext cx="4134427" cy="657317"/>
          </a:xfrm>
          <a:prstGeom prst="rect">
            <a:avLst/>
          </a:prstGeom>
        </p:spPr>
      </p:pic>
      <p:pic>
        <p:nvPicPr>
          <p:cNvPr id="7176" name="Picture 8">
            <a:extLst>
              <a:ext uri="{FF2B5EF4-FFF2-40B4-BE49-F238E27FC236}">
                <a16:creationId xmlns:a16="http://schemas.microsoft.com/office/drawing/2014/main" id="{1319FB4E-E1A3-601B-911E-1F999206DB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9994" y="4112258"/>
            <a:ext cx="2781300" cy="91440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21B10DB6-9860-7357-D8D0-18103D83A599}"/>
              </a:ext>
            </a:extLst>
          </p:cNvPr>
          <p:cNvGrpSpPr/>
          <p:nvPr/>
        </p:nvGrpSpPr>
        <p:grpSpPr>
          <a:xfrm>
            <a:off x="9055100" y="1841500"/>
            <a:ext cx="2209800" cy="2590800"/>
            <a:chOff x="9055100" y="1841500"/>
            <a:chExt cx="2209800" cy="2590800"/>
          </a:xfrm>
        </p:grpSpPr>
        <p:cxnSp>
          <p:nvCxnSpPr>
            <p:cNvPr id="22" name="Straight Connector 21">
              <a:extLst>
                <a:ext uri="{FF2B5EF4-FFF2-40B4-BE49-F238E27FC236}">
                  <a16:creationId xmlns:a16="http://schemas.microsoft.com/office/drawing/2014/main" id="{B1079C68-F9BF-51E4-0C49-E054D4FFC8E7}"/>
                </a:ext>
              </a:extLst>
            </p:cNvPr>
            <p:cNvCxnSpPr/>
            <p:nvPr/>
          </p:nvCxnSpPr>
          <p:spPr>
            <a:xfrm flipV="1">
              <a:off x="90551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92B0144-E5A1-A8EA-4A2C-22A33351F52B}"/>
                </a:ext>
              </a:extLst>
            </p:cNvPr>
            <p:cNvCxnSpPr>
              <a:cxnSpLocks/>
            </p:cNvCxnSpPr>
            <p:nvPr/>
          </p:nvCxnSpPr>
          <p:spPr>
            <a:xfrm flipV="1">
              <a:off x="9683750" y="1841500"/>
              <a:ext cx="0" cy="259080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722E147-C2EA-5B9A-5D7D-D610812961AE}"/>
                </a:ext>
              </a:extLst>
            </p:cNvPr>
            <p:cNvCxnSpPr/>
            <p:nvPr/>
          </p:nvCxnSpPr>
          <p:spPr>
            <a:xfrm flipV="1">
              <a:off x="112649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50971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a:extLst>
              <a:ext uri="{FF2B5EF4-FFF2-40B4-BE49-F238E27FC236}">
                <a16:creationId xmlns:a16="http://schemas.microsoft.com/office/drawing/2014/main" id="{DE08E49B-9980-53B8-97B3-B298CFD18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232" y="3913187"/>
            <a:ext cx="2781300" cy="1038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AECBE55-2781-98E9-DABE-EF95F9D2F64A}"/>
              </a:ext>
            </a:extLst>
          </p:cNvPr>
          <p:cNvSpPr>
            <a:spLocks noGrp="1"/>
          </p:cNvSpPr>
          <p:nvPr>
            <p:ph type="title"/>
          </p:nvPr>
        </p:nvSpPr>
        <p:spPr/>
        <p:txBody>
          <a:bodyPr/>
          <a:lstStyle/>
          <a:p>
            <a:pPr algn="l"/>
            <a:r>
              <a:rPr lang="en-US" b="1" i="0" dirty="0">
                <a:solidFill>
                  <a:srgbClr val="000000"/>
                </a:solidFill>
                <a:effectLst/>
                <a:latin typeface="Helvetica" panose="020B0604020202020204" pitchFamily="34" charset="0"/>
              </a:rPr>
              <a:t>Threshold to Zero, Inverted</a:t>
            </a:r>
          </a:p>
        </p:txBody>
      </p:sp>
      <p:pic>
        <p:nvPicPr>
          <p:cNvPr id="5122" name="Picture 2">
            <a:extLst>
              <a:ext uri="{FF2B5EF4-FFF2-40B4-BE49-F238E27FC236}">
                <a16:creationId xmlns:a16="http://schemas.microsoft.com/office/drawing/2014/main" id="{E7CECC25-6756-5404-7D19-5917B1979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4757" y="1427374"/>
            <a:ext cx="2771775" cy="9715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7B62D7C-F6DD-5E4B-9DBD-ABEB57EB553B}"/>
              </a:ext>
            </a:extLst>
          </p:cNvPr>
          <p:cNvSpPr txBox="1"/>
          <p:nvPr/>
        </p:nvSpPr>
        <p:spPr>
          <a:xfrm>
            <a:off x="335360" y="885684"/>
            <a:ext cx="6174954"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This thresholding operation can be expressed as:</a:t>
            </a:r>
            <a:endParaRPr lang="en-US" dirty="0">
              <a:latin typeface="Times New Roman" panose="02020603050405020304" pitchFamily="18" charset="0"/>
              <a:cs typeface="Times New Roman" panose="02020603050405020304" pitchFamily="18" charset="0"/>
            </a:endParaRPr>
          </a:p>
        </p:txBody>
      </p:sp>
      <p:pic>
        <p:nvPicPr>
          <p:cNvPr id="12" name="Picture 11" descr="A close-up of a mountain&#10;&#10;AI-generated content may be incorrect.">
            <a:extLst>
              <a:ext uri="{FF2B5EF4-FFF2-40B4-BE49-F238E27FC236}">
                <a16:creationId xmlns:a16="http://schemas.microsoft.com/office/drawing/2014/main" id="{9B3924DE-18A7-BCDD-F97B-AC503273F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981" y="882668"/>
            <a:ext cx="2841058" cy="2184398"/>
          </a:xfrm>
          <a:prstGeom prst="rect">
            <a:avLst/>
          </a:prstGeom>
        </p:spPr>
      </p:pic>
      <p:sp>
        <p:nvSpPr>
          <p:cNvPr id="15" name="Rectangle 14">
            <a:extLst>
              <a:ext uri="{FF2B5EF4-FFF2-40B4-BE49-F238E27FC236}">
                <a16:creationId xmlns:a16="http://schemas.microsoft.com/office/drawing/2014/main" id="{8D50DB82-AB47-3148-2251-F04678F9EB4D}"/>
              </a:ext>
            </a:extLst>
          </p:cNvPr>
          <p:cNvSpPr/>
          <p:nvPr/>
        </p:nvSpPr>
        <p:spPr>
          <a:xfrm>
            <a:off x="5410981" y="3623176"/>
            <a:ext cx="2841058" cy="21973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8A077A4B-BCB5-2BEC-8668-D29FC74B788A}"/>
              </a:ext>
            </a:extLst>
          </p:cNvPr>
          <p:cNvSpPr txBox="1"/>
          <p:nvPr/>
        </p:nvSpPr>
        <p:spPr>
          <a:xfrm>
            <a:off x="5861174" y="3075074"/>
            <a:ext cx="1940671" cy="369332"/>
          </a:xfrm>
          <a:prstGeom prst="rect">
            <a:avLst/>
          </a:prstGeom>
          <a:noFill/>
        </p:spPr>
        <p:txBody>
          <a:bodyPr wrap="square">
            <a:spAutoFit/>
          </a:bodyPr>
          <a:lstStyle/>
          <a:p>
            <a:pPr algn="ctr"/>
            <a:r>
              <a:rPr lang="en-US" dirty="0">
                <a:solidFill>
                  <a:srgbClr val="000000"/>
                </a:solidFill>
                <a:latin typeface="Times New Roman" panose="02020603050405020304" pitchFamily="18" charset="0"/>
                <a:cs typeface="Times New Roman" panose="02020603050405020304" pitchFamily="18" charset="0"/>
              </a:rPr>
              <a:t>Original Image</a:t>
            </a:r>
            <a:endParaRPr lang="en-US"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CB38518F-AB3F-5729-B835-21A6C1C0516A}"/>
              </a:ext>
            </a:extLst>
          </p:cNvPr>
          <p:cNvSpPr txBox="1"/>
          <p:nvPr/>
        </p:nvSpPr>
        <p:spPr>
          <a:xfrm>
            <a:off x="5548144" y="5817525"/>
            <a:ext cx="2566730" cy="369332"/>
          </a:xfrm>
          <a:prstGeom prst="rect">
            <a:avLst/>
          </a:prstGeom>
          <a:noFill/>
        </p:spPr>
        <p:txBody>
          <a:bodyPr wrap="square">
            <a:spAutoFit/>
          </a:bodyPr>
          <a:lstStyle/>
          <a:p>
            <a:pPr algn="ctr"/>
            <a:r>
              <a:rPr lang="en-US" dirty="0" err="1">
                <a:solidFill>
                  <a:srgbClr val="000000"/>
                </a:solidFill>
                <a:latin typeface="Times New Roman" panose="02020603050405020304" pitchFamily="18" charset="0"/>
                <a:cs typeface="Times New Roman" panose="02020603050405020304" pitchFamily="18" charset="0"/>
              </a:rPr>
              <a:t>Thresholded</a:t>
            </a:r>
            <a:r>
              <a:rPr lang="en-US" dirty="0">
                <a:solidFill>
                  <a:srgbClr val="000000"/>
                </a:solidFill>
                <a:latin typeface="Times New Roman" panose="02020603050405020304" pitchFamily="18" charset="0"/>
                <a:cs typeface="Times New Roman" panose="02020603050405020304" pitchFamily="18" charset="0"/>
              </a:rPr>
              <a:t> Image</a:t>
            </a:r>
            <a:endParaRPr lang="en-US" dirty="0">
              <a:latin typeface="Times New Roman" panose="02020603050405020304" pitchFamily="18" charset="0"/>
              <a:cs typeface="Times New Roman" panose="02020603050405020304" pitchFamily="18" charset="0"/>
            </a:endParaRPr>
          </a:p>
        </p:txBody>
      </p:sp>
      <p:sp>
        <p:nvSpPr>
          <p:cNvPr id="21" name="Rectangle 6">
            <a:extLst>
              <a:ext uri="{FF2B5EF4-FFF2-40B4-BE49-F238E27FC236}">
                <a16:creationId xmlns:a16="http://schemas.microsoft.com/office/drawing/2014/main" id="{44DA1951-54CE-C3C1-6849-41B39EF9A51A}"/>
              </a:ext>
            </a:extLst>
          </p:cNvPr>
          <p:cNvSpPr>
            <a:spLocks noChangeArrowheads="1"/>
          </p:cNvSpPr>
          <p:nvPr/>
        </p:nvSpPr>
        <p:spPr bwMode="auto">
          <a:xfrm>
            <a:off x="261752" y="2463898"/>
            <a:ext cx="5018549"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700" dirty="0">
                <a:solidFill>
                  <a:srgbClr val="000000"/>
                </a:solidFill>
                <a:latin typeface="Times New Roman" panose="02020603050405020304" pitchFamily="18" charset="0"/>
                <a:cs typeface="Times New Roman" panose="02020603050405020304" pitchFamily="18" charset="0"/>
              </a:rPr>
              <a:t>If </a:t>
            </a:r>
            <a:r>
              <a:rPr lang="en-US" altLang="en-US" sz="1700" dirty="0" err="1">
                <a:solidFill>
                  <a:srgbClr val="000000"/>
                </a:solidFill>
                <a:latin typeface="Times New Roman" panose="02020603050405020304" pitchFamily="18" charset="0"/>
                <a:cs typeface="Times New Roman" panose="02020603050405020304" pitchFamily="18" charset="0"/>
              </a:rPr>
              <a:t>src</a:t>
            </a:r>
            <a:r>
              <a:rPr lang="en-US" altLang="en-US" sz="1700" dirty="0">
                <a:solidFill>
                  <a:srgbClr val="000000"/>
                </a:solidFill>
                <a:latin typeface="Times New Roman" panose="02020603050405020304" pitchFamily="18" charset="0"/>
                <a:cs typeface="Times New Roman" panose="02020603050405020304" pitchFamily="18" charset="0"/>
              </a:rPr>
              <a:t>(x, y) is greater than thresh, the new pixel value will be set to 0. </a:t>
            </a:r>
          </a:p>
        </p:txBody>
      </p:sp>
      <p:grpSp>
        <p:nvGrpSpPr>
          <p:cNvPr id="20" name="Group 19">
            <a:extLst>
              <a:ext uri="{FF2B5EF4-FFF2-40B4-BE49-F238E27FC236}">
                <a16:creationId xmlns:a16="http://schemas.microsoft.com/office/drawing/2014/main" id="{21B10DB6-9860-7357-D8D0-18103D83A599}"/>
              </a:ext>
            </a:extLst>
          </p:cNvPr>
          <p:cNvGrpSpPr/>
          <p:nvPr/>
        </p:nvGrpSpPr>
        <p:grpSpPr>
          <a:xfrm>
            <a:off x="9055100" y="1841500"/>
            <a:ext cx="2209800" cy="2590800"/>
            <a:chOff x="9055100" y="1841500"/>
            <a:chExt cx="2209800" cy="2590800"/>
          </a:xfrm>
        </p:grpSpPr>
        <p:cxnSp>
          <p:nvCxnSpPr>
            <p:cNvPr id="22" name="Straight Connector 21">
              <a:extLst>
                <a:ext uri="{FF2B5EF4-FFF2-40B4-BE49-F238E27FC236}">
                  <a16:creationId xmlns:a16="http://schemas.microsoft.com/office/drawing/2014/main" id="{B1079C68-F9BF-51E4-0C49-E054D4FFC8E7}"/>
                </a:ext>
              </a:extLst>
            </p:cNvPr>
            <p:cNvCxnSpPr/>
            <p:nvPr/>
          </p:nvCxnSpPr>
          <p:spPr>
            <a:xfrm flipV="1">
              <a:off x="90551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92B0144-E5A1-A8EA-4A2C-22A33351F52B}"/>
                </a:ext>
              </a:extLst>
            </p:cNvPr>
            <p:cNvCxnSpPr>
              <a:cxnSpLocks/>
            </p:cNvCxnSpPr>
            <p:nvPr/>
          </p:nvCxnSpPr>
          <p:spPr>
            <a:xfrm flipV="1">
              <a:off x="9683750" y="1841500"/>
              <a:ext cx="0" cy="259080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722E147-C2EA-5B9A-5D7D-D610812961AE}"/>
                </a:ext>
              </a:extLst>
            </p:cNvPr>
            <p:cNvCxnSpPr/>
            <p:nvPr/>
          </p:nvCxnSpPr>
          <p:spPr>
            <a:xfrm flipV="1">
              <a:off x="112649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grpSp>
      <p:pic>
        <p:nvPicPr>
          <p:cNvPr id="6" name="Picture 5" descr="A black text on a white background&#10;&#10;AI-generated content may be incorrect.">
            <a:extLst>
              <a:ext uri="{FF2B5EF4-FFF2-40B4-BE49-F238E27FC236}">
                <a16:creationId xmlns:a16="http://schemas.microsoft.com/office/drawing/2014/main" id="{A550B2A2-063E-337B-4434-E6B2F68534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233" y="1301666"/>
            <a:ext cx="4191585" cy="724001"/>
          </a:xfrm>
          <a:prstGeom prst="rect">
            <a:avLst/>
          </a:prstGeom>
        </p:spPr>
      </p:pic>
      <p:pic>
        <p:nvPicPr>
          <p:cNvPr id="9" name="Picture 8" descr="A black and white image of a mountain&#10;&#10;AI-generated content may be incorrect.">
            <a:extLst>
              <a:ext uri="{FF2B5EF4-FFF2-40B4-BE49-F238E27FC236}">
                <a16:creationId xmlns:a16="http://schemas.microsoft.com/office/drawing/2014/main" id="{920AFB90-B2E9-4022-E466-7BD8BEDA13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0981" y="3620160"/>
            <a:ext cx="2857021" cy="2197365"/>
          </a:xfrm>
          <a:prstGeom prst="rect">
            <a:avLst/>
          </a:prstGeom>
        </p:spPr>
      </p:pic>
    </p:spTree>
    <p:extLst>
      <p:ext uri="{BB962C8B-B14F-4D97-AF65-F5344CB8AC3E}">
        <p14:creationId xmlns:p14="http://schemas.microsoft.com/office/powerpoint/2010/main" val="1895020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2720A-15E3-D6C2-9E2A-9FD9B164F699}"/>
              </a:ext>
            </a:extLst>
          </p:cNvPr>
          <p:cNvSpPr>
            <a:spLocks noGrp="1"/>
          </p:cNvSpPr>
          <p:nvPr>
            <p:ph type="title"/>
          </p:nvPr>
        </p:nvSpPr>
        <p:spPr/>
        <p:txBody>
          <a:bodyPr/>
          <a:lstStyle/>
          <a:p>
            <a:r>
              <a:rPr lang="en-US" dirty="0"/>
              <a:t>Why Adaptive Threshold</a:t>
            </a:r>
          </a:p>
        </p:txBody>
      </p:sp>
      <p:pic>
        <p:nvPicPr>
          <p:cNvPr id="5" name="Picture 4" descr="A close-up of a script&#10;&#10;AI-generated content may be incorrect.">
            <a:extLst>
              <a:ext uri="{FF2B5EF4-FFF2-40B4-BE49-F238E27FC236}">
                <a16:creationId xmlns:a16="http://schemas.microsoft.com/office/drawing/2014/main" id="{57D0F093-AD84-7451-EA9E-1AB231908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239" y="2148840"/>
            <a:ext cx="2893240" cy="2560320"/>
          </a:xfrm>
          <a:prstGeom prst="rect">
            <a:avLst/>
          </a:prstGeom>
        </p:spPr>
      </p:pic>
      <p:pic>
        <p:nvPicPr>
          <p:cNvPr id="9" name="Picture 8" descr="A black and white striped background with writing&#10;&#10;AI-generated content may be incorrect.">
            <a:extLst>
              <a:ext uri="{FF2B5EF4-FFF2-40B4-BE49-F238E27FC236}">
                <a16:creationId xmlns:a16="http://schemas.microsoft.com/office/drawing/2014/main" id="{A6169706-07AA-D557-A709-540D63F62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1595" y="2148840"/>
            <a:ext cx="2901169" cy="2560320"/>
          </a:xfrm>
          <a:prstGeom prst="rect">
            <a:avLst/>
          </a:prstGeom>
        </p:spPr>
      </p:pic>
      <p:pic>
        <p:nvPicPr>
          <p:cNvPr id="11" name="Picture 10" descr="A close up of a handwritten letter&#10;&#10;AI-generated content may be incorrect.">
            <a:extLst>
              <a:ext uri="{FF2B5EF4-FFF2-40B4-BE49-F238E27FC236}">
                <a16:creationId xmlns:a16="http://schemas.microsoft.com/office/drawing/2014/main" id="{F731A19A-8300-DABB-9502-7B6B5046B8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7880" y="2148840"/>
            <a:ext cx="2882324" cy="2560320"/>
          </a:xfrm>
          <a:prstGeom prst="rect">
            <a:avLst/>
          </a:prstGeom>
        </p:spPr>
      </p:pic>
      <p:sp>
        <p:nvSpPr>
          <p:cNvPr id="13" name="TextBox 12">
            <a:extLst>
              <a:ext uri="{FF2B5EF4-FFF2-40B4-BE49-F238E27FC236}">
                <a16:creationId xmlns:a16="http://schemas.microsoft.com/office/drawing/2014/main" id="{17EE4DD8-253C-407C-403B-B060066359B5}"/>
              </a:ext>
            </a:extLst>
          </p:cNvPr>
          <p:cNvSpPr txBox="1"/>
          <p:nvPr/>
        </p:nvSpPr>
        <p:spPr>
          <a:xfrm>
            <a:off x="1069409" y="4709160"/>
            <a:ext cx="2540899" cy="646331"/>
          </a:xfrm>
          <a:prstGeom prst="rect">
            <a:avLst/>
          </a:prstGeom>
          <a:noFill/>
        </p:spPr>
        <p:txBody>
          <a:bodyPr wrap="square">
            <a:spAutoFit/>
          </a:bodyPr>
          <a:lstStyle/>
          <a:p>
            <a:pPr algn="ctr"/>
            <a:r>
              <a:rPr lang="en-US" sz="1800" b="0" i="0" dirty="0">
                <a:solidFill>
                  <a:srgbClr val="242021"/>
                </a:solidFill>
                <a:effectLst/>
                <a:latin typeface="TimesTen-Roman"/>
              </a:rPr>
              <a:t>Text image corrupted by </a:t>
            </a:r>
          </a:p>
          <a:p>
            <a:pPr algn="ctr"/>
            <a:r>
              <a:rPr lang="en-US" sz="1800" b="0" i="0" dirty="0">
                <a:solidFill>
                  <a:srgbClr val="242021"/>
                </a:solidFill>
                <a:effectLst/>
                <a:latin typeface="TimesTen-Roman"/>
              </a:rPr>
              <a:t>sinusoidal </a:t>
            </a:r>
            <a:r>
              <a:rPr lang="en-US" sz="1800" b="0" i="0" dirty="0" err="1">
                <a:solidFill>
                  <a:srgbClr val="242021"/>
                </a:solidFill>
                <a:effectLst/>
                <a:latin typeface="TimesTen-Roman"/>
              </a:rPr>
              <a:t>shadin</a:t>
            </a:r>
            <a:r>
              <a:rPr lang="en-US" dirty="0"/>
              <a:t> </a:t>
            </a:r>
          </a:p>
        </p:txBody>
      </p:sp>
      <p:sp>
        <p:nvSpPr>
          <p:cNvPr id="14" name="TextBox 13">
            <a:extLst>
              <a:ext uri="{FF2B5EF4-FFF2-40B4-BE49-F238E27FC236}">
                <a16:creationId xmlns:a16="http://schemas.microsoft.com/office/drawing/2014/main" id="{28F7C023-C3C7-1E14-0305-4C01F195A174}"/>
              </a:ext>
            </a:extLst>
          </p:cNvPr>
          <p:cNvSpPr txBox="1"/>
          <p:nvPr/>
        </p:nvSpPr>
        <p:spPr>
          <a:xfrm>
            <a:off x="4637788" y="4709160"/>
            <a:ext cx="2916423" cy="923330"/>
          </a:xfrm>
          <a:prstGeom prst="rect">
            <a:avLst/>
          </a:prstGeom>
          <a:noFill/>
        </p:spPr>
        <p:txBody>
          <a:bodyPr wrap="square">
            <a:spAutoFit/>
          </a:bodyPr>
          <a:lstStyle/>
          <a:p>
            <a:pPr algn="ctr"/>
            <a:r>
              <a:rPr lang="en-US" sz="1800" b="0" i="0" dirty="0">
                <a:solidFill>
                  <a:srgbClr val="242021"/>
                </a:solidFill>
                <a:effectLst/>
                <a:latin typeface="TimesTen-Roman"/>
              </a:rPr>
              <a:t>Result of global thresholding </a:t>
            </a:r>
          </a:p>
          <a:p>
            <a:pPr algn="ctr"/>
            <a:r>
              <a:rPr lang="en-US" sz="1800" b="0" i="0" dirty="0">
                <a:solidFill>
                  <a:srgbClr val="242021"/>
                </a:solidFill>
                <a:effectLst/>
                <a:latin typeface="TimesTen-Roman"/>
              </a:rPr>
              <a:t>using Otsu’s method</a:t>
            </a:r>
            <a:r>
              <a:rPr lang="en-US" dirty="0"/>
              <a:t> </a:t>
            </a:r>
            <a:br>
              <a:rPr lang="en-US" dirty="0"/>
            </a:br>
            <a:endParaRPr lang="en-US" dirty="0"/>
          </a:p>
        </p:txBody>
      </p:sp>
      <p:sp>
        <p:nvSpPr>
          <p:cNvPr id="16" name="TextBox 15">
            <a:extLst>
              <a:ext uri="{FF2B5EF4-FFF2-40B4-BE49-F238E27FC236}">
                <a16:creationId xmlns:a16="http://schemas.microsoft.com/office/drawing/2014/main" id="{75014493-80EE-FCA6-06D3-6BFF874CC0B1}"/>
              </a:ext>
            </a:extLst>
          </p:cNvPr>
          <p:cNvSpPr txBox="1"/>
          <p:nvPr/>
        </p:nvSpPr>
        <p:spPr>
          <a:xfrm>
            <a:off x="8405520" y="4709160"/>
            <a:ext cx="2882325" cy="646331"/>
          </a:xfrm>
          <a:prstGeom prst="rect">
            <a:avLst/>
          </a:prstGeom>
          <a:noFill/>
        </p:spPr>
        <p:txBody>
          <a:bodyPr wrap="square">
            <a:spAutoFit/>
          </a:bodyPr>
          <a:lstStyle/>
          <a:p>
            <a:pPr algn="ctr"/>
            <a:r>
              <a:rPr lang="en-US" sz="1800" b="0" i="0" dirty="0">
                <a:solidFill>
                  <a:srgbClr val="242021"/>
                </a:solidFill>
                <a:effectLst/>
                <a:latin typeface="TimesTen-Roman"/>
              </a:rPr>
              <a:t>Result of local thresholding</a:t>
            </a:r>
            <a:r>
              <a:rPr lang="en-US" dirty="0"/>
              <a:t> </a:t>
            </a:r>
            <a:br>
              <a:rPr lang="en-US" dirty="0"/>
            </a:br>
            <a:endParaRPr lang="en-US" dirty="0"/>
          </a:p>
        </p:txBody>
      </p:sp>
      <p:sp>
        <p:nvSpPr>
          <p:cNvPr id="22" name="TextBox 21">
            <a:extLst>
              <a:ext uri="{FF2B5EF4-FFF2-40B4-BE49-F238E27FC236}">
                <a16:creationId xmlns:a16="http://schemas.microsoft.com/office/drawing/2014/main" id="{94885677-FF8D-5606-5CCB-E08447C31C3B}"/>
              </a:ext>
            </a:extLst>
          </p:cNvPr>
          <p:cNvSpPr txBox="1"/>
          <p:nvPr/>
        </p:nvSpPr>
        <p:spPr>
          <a:xfrm>
            <a:off x="522723" y="893903"/>
            <a:ext cx="10765121"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Global thresholding uses a single value for the entire image. This fails when lighting is uneven. Adaptive thresholding solves this by computing thresholds locally.</a:t>
            </a:r>
          </a:p>
        </p:txBody>
      </p:sp>
    </p:spTree>
    <p:extLst>
      <p:ext uri="{BB962C8B-B14F-4D97-AF65-F5344CB8AC3E}">
        <p14:creationId xmlns:p14="http://schemas.microsoft.com/office/powerpoint/2010/main" val="2351813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0B870-B3D6-1015-1523-755ACA85C66D}"/>
              </a:ext>
            </a:extLst>
          </p:cNvPr>
          <p:cNvSpPr>
            <a:spLocks noGrp="1"/>
          </p:cNvSpPr>
          <p:nvPr>
            <p:ph type="title"/>
          </p:nvPr>
        </p:nvSpPr>
        <p:spPr/>
        <p:txBody>
          <a:bodyPr/>
          <a:lstStyle/>
          <a:p>
            <a:r>
              <a:rPr lang="en-US" dirty="0"/>
              <a:t>What is Adaptive Thresholding?</a:t>
            </a:r>
          </a:p>
        </p:txBody>
      </p:sp>
      <p:pic>
        <p:nvPicPr>
          <p:cNvPr id="6" name="Picture 5" descr="A diagram of a window and image&#10;&#10;AI-generated content may be incorrect.">
            <a:extLst>
              <a:ext uri="{FF2B5EF4-FFF2-40B4-BE49-F238E27FC236}">
                <a16:creationId xmlns:a16="http://schemas.microsoft.com/office/drawing/2014/main" id="{0DAD5FE0-58D9-3C16-52E7-36281CBB3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583" y="3417098"/>
            <a:ext cx="8478433" cy="3124636"/>
          </a:xfrm>
          <a:prstGeom prst="rect">
            <a:avLst/>
          </a:prstGeom>
        </p:spPr>
      </p:pic>
      <p:sp>
        <p:nvSpPr>
          <p:cNvPr id="9" name="Rectangle 4">
            <a:extLst>
              <a:ext uri="{FF2B5EF4-FFF2-40B4-BE49-F238E27FC236}">
                <a16:creationId xmlns:a16="http://schemas.microsoft.com/office/drawing/2014/main" id="{8BB30459-D706-DAEC-EAAE-86204247F072}"/>
              </a:ext>
            </a:extLst>
          </p:cNvPr>
          <p:cNvSpPr>
            <a:spLocks noChangeArrowheads="1"/>
          </p:cNvSpPr>
          <p:nvPr/>
        </p:nvSpPr>
        <p:spPr bwMode="auto">
          <a:xfrm>
            <a:off x="335360" y="831775"/>
            <a:ext cx="888484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 each pixel, a window around it is selected. The pixel value is compared to a threshold computed from the window's values. If it's greater, the pixel is set to 255; otherwise, 0.</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spcBef>
                <a:spcPct val="0"/>
              </a:spcBef>
              <a:spcAft>
                <a:spcPct val="0"/>
              </a:spcAf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spcBef>
                <a:spcPct val="0"/>
              </a:spcBef>
              <a:spcAft>
                <a:spcPct val="0"/>
              </a:spcAft>
            </a:pPr>
            <a:endParaRPr lang="en-US" altLang="en-US" dirty="0">
              <a:latin typeface="Times New Roman" panose="02020603050405020304" pitchFamily="18" charset="0"/>
              <a:cs typeface="Times New Roman" panose="02020603050405020304" pitchFamily="18" charset="0"/>
            </a:endParaRPr>
          </a:p>
          <a:p>
            <a:pPr eaLnBrk="0" fontAlgn="base" hangingPunct="0">
              <a:spcBef>
                <a:spcPct val="0"/>
              </a:spcBef>
              <a:spcAft>
                <a:spcPct val="0"/>
              </a:spcAf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Neighborhood size is defined by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blockSize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 odd integer).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3" name="Picture 12" descr="A black text on a white background&#10;&#10;AI-generated content may be incorrect.">
            <a:extLst>
              <a:ext uri="{FF2B5EF4-FFF2-40B4-BE49-F238E27FC236}">
                <a16:creationId xmlns:a16="http://schemas.microsoft.com/office/drawing/2014/main" id="{8C04C137-6ED2-AF8E-9E12-C610967CC8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003" y="1666684"/>
            <a:ext cx="4342777" cy="915505"/>
          </a:xfrm>
          <a:prstGeom prst="rect">
            <a:avLst/>
          </a:prstGeom>
        </p:spPr>
      </p:pic>
    </p:spTree>
    <p:extLst>
      <p:ext uri="{BB962C8B-B14F-4D97-AF65-F5344CB8AC3E}">
        <p14:creationId xmlns:p14="http://schemas.microsoft.com/office/powerpoint/2010/main" val="882782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3D41B-88ED-8CED-2C49-6CE8E8967BD6}"/>
              </a:ext>
            </a:extLst>
          </p:cNvPr>
          <p:cNvSpPr>
            <a:spLocks noGrp="1"/>
          </p:cNvSpPr>
          <p:nvPr>
            <p:ph type="title"/>
          </p:nvPr>
        </p:nvSpPr>
        <p:spPr/>
        <p:txBody>
          <a:bodyPr/>
          <a:lstStyle/>
          <a:p>
            <a:r>
              <a:rPr lang="en-US" b="1" dirty="0"/>
              <a:t>Adaptive Mean Thresholding</a:t>
            </a:r>
            <a:endParaRPr lang="en-US" dirty="0"/>
          </a:p>
        </p:txBody>
      </p:sp>
      <p:pic>
        <p:nvPicPr>
          <p:cNvPr id="5" name="Picture 4" descr="A number and mathematical equations&#10;&#10;AI-generated content may be incorrect.">
            <a:extLst>
              <a:ext uri="{FF2B5EF4-FFF2-40B4-BE49-F238E27FC236}">
                <a16:creationId xmlns:a16="http://schemas.microsoft.com/office/drawing/2014/main" id="{18A8EA41-316C-17BA-EB1A-EE4DD0D43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1859" y="1302284"/>
            <a:ext cx="5058481" cy="1171739"/>
          </a:xfrm>
          <a:prstGeom prst="rect">
            <a:avLst/>
          </a:prstGeom>
        </p:spPr>
      </p:pic>
      <p:sp>
        <p:nvSpPr>
          <p:cNvPr id="7" name="TextBox 6">
            <a:extLst>
              <a:ext uri="{FF2B5EF4-FFF2-40B4-BE49-F238E27FC236}">
                <a16:creationId xmlns:a16="http://schemas.microsoft.com/office/drawing/2014/main" id="{5743CC7B-B1B7-35EC-F27E-ACAC4D84A398}"/>
              </a:ext>
            </a:extLst>
          </p:cNvPr>
          <p:cNvSpPr txBox="1"/>
          <p:nvPr/>
        </p:nvSpPr>
        <p:spPr>
          <a:xfrm>
            <a:off x="549274" y="805952"/>
            <a:ext cx="10512425"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For each pixel , the threshold is computed based on the average intensity of the surrounding pixels in a window.</a:t>
            </a:r>
          </a:p>
        </p:txBody>
      </p:sp>
      <p:sp>
        <p:nvSpPr>
          <p:cNvPr id="13" name="TextBox 12">
            <a:extLst>
              <a:ext uri="{FF2B5EF4-FFF2-40B4-BE49-F238E27FC236}">
                <a16:creationId xmlns:a16="http://schemas.microsoft.com/office/drawing/2014/main" id="{50853CB3-691F-FA5F-C4A4-7F8863F080DD}"/>
              </a:ext>
            </a:extLst>
          </p:cNvPr>
          <p:cNvSpPr txBox="1"/>
          <p:nvPr/>
        </p:nvSpPr>
        <p:spPr>
          <a:xfrm>
            <a:off x="447672" y="4536825"/>
            <a:ext cx="11744327"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many cases, the computed local mean is very close to the actual pixel intensity.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Subtracting  slightly lowers the threshold to ensure that meaningful foreground details (like text or edges) are captured.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allows brighter foreground objects to be correctly classified as white, enhancing contrast and detail.</a:t>
            </a:r>
          </a:p>
        </p:txBody>
      </p:sp>
      <p:pic>
        <p:nvPicPr>
          <p:cNvPr id="11" name="Picture 10" descr="A white background with black text&#10;&#10;AI-generated content may be incorrect.">
            <a:extLst>
              <a:ext uri="{FF2B5EF4-FFF2-40B4-BE49-F238E27FC236}">
                <a16:creationId xmlns:a16="http://schemas.microsoft.com/office/drawing/2014/main" id="{C0D36F29-8574-D018-CFE4-BA73CA02C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52" y="2337717"/>
            <a:ext cx="5550735" cy="1960005"/>
          </a:xfrm>
          <a:prstGeom prst="rect">
            <a:avLst/>
          </a:prstGeom>
        </p:spPr>
      </p:pic>
    </p:spTree>
    <p:extLst>
      <p:ext uri="{BB962C8B-B14F-4D97-AF65-F5344CB8AC3E}">
        <p14:creationId xmlns:p14="http://schemas.microsoft.com/office/powerpoint/2010/main" val="3147682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AE76-51C5-6A89-AF03-DFB541A6865B}"/>
              </a:ext>
            </a:extLst>
          </p:cNvPr>
          <p:cNvSpPr>
            <a:spLocks noGrp="1"/>
          </p:cNvSpPr>
          <p:nvPr>
            <p:ph type="title"/>
          </p:nvPr>
        </p:nvSpPr>
        <p:spPr/>
        <p:txBody>
          <a:bodyPr/>
          <a:lstStyle/>
          <a:p>
            <a:r>
              <a:rPr lang="en-US" b="1" dirty="0"/>
              <a:t>Adaptive Gaussian Thresholding</a:t>
            </a:r>
            <a:endParaRPr lang="en-US" dirty="0"/>
          </a:p>
        </p:txBody>
      </p:sp>
      <p:sp>
        <p:nvSpPr>
          <p:cNvPr id="10" name="TextBox 9">
            <a:extLst>
              <a:ext uri="{FF2B5EF4-FFF2-40B4-BE49-F238E27FC236}">
                <a16:creationId xmlns:a16="http://schemas.microsoft.com/office/drawing/2014/main" id="{A2E04CF5-53C3-22CE-88DB-18DCCDCA18E3}"/>
              </a:ext>
            </a:extLst>
          </p:cNvPr>
          <p:cNvSpPr txBox="1"/>
          <p:nvPr/>
        </p:nvSpPr>
        <p:spPr>
          <a:xfrm>
            <a:off x="335360" y="706735"/>
            <a:ext cx="9786540" cy="646331"/>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Similar to Mean, but applies a Gaussian weighting to the neighborhood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Pixels closer to the center have higher influence</a:t>
            </a:r>
          </a:p>
        </p:txBody>
      </p:sp>
      <p:pic>
        <p:nvPicPr>
          <p:cNvPr id="12" name="Picture 11" descr="A close-up of a math problem&#10;&#10;AI-generated content may be incorrect.">
            <a:extLst>
              <a:ext uri="{FF2B5EF4-FFF2-40B4-BE49-F238E27FC236}">
                <a16:creationId xmlns:a16="http://schemas.microsoft.com/office/drawing/2014/main" id="{5BED7F7F-D7E7-4ADA-525C-B5CC726B6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759" y="1391166"/>
            <a:ext cx="5420481" cy="952633"/>
          </a:xfrm>
          <a:prstGeom prst="rect">
            <a:avLst/>
          </a:prstGeom>
        </p:spPr>
      </p:pic>
      <p:pic>
        <p:nvPicPr>
          <p:cNvPr id="14" name="Picture 13" descr="A white background with black text&#10;&#10;AI-generated content may be incorrect.">
            <a:extLst>
              <a:ext uri="{FF2B5EF4-FFF2-40B4-BE49-F238E27FC236}">
                <a16:creationId xmlns:a16="http://schemas.microsoft.com/office/drawing/2014/main" id="{6A8FDCC9-814F-0E61-09BA-6C6F320954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740" y="2503378"/>
            <a:ext cx="7001852" cy="1571844"/>
          </a:xfrm>
          <a:prstGeom prst="rect">
            <a:avLst/>
          </a:prstGeom>
        </p:spPr>
      </p:pic>
      <p:pic>
        <p:nvPicPr>
          <p:cNvPr id="16" name="Picture 15" descr="A diagram of a function&#10;&#10;AI-generated content may be incorrect.">
            <a:extLst>
              <a:ext uri="{FF2B5EF4-FFF2-40B4-BE49-F238E27FC236}">
                <a16:creationId xmlns:a16="http://schemas.microsoft.com/office/drawing/2014/main" id="{11B30755-82F2-32E9-3E02-53051BD706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8098" y="2909929"/>
            <a:ext cx="7623816" cy="3304836"/>
          </a:xfrm>
          <a:prstGeom prst="rect">
            <a:avLst/>
          </a:prstGeom>
        </p:spPr>
      </p:pic>
    </p:spTree>
    <p:extLst>
      <p:ext uri="{BB962C8B-B14F-4D97-AF65-F5344CB8AC3E}">
        <p14:creationId xmlns:p14="http://schemas.microsoft.com/office/powerpoint/2010/main" val="2316776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04291D2-3C43-3400-51C7-09B75A615808}"/>
              </a:ext>
            </a:extLst>
          </p:cNvPr>
          <p:cNvSpPr>
            <a:spLocks noGrp="1"/>
          </p:cNvSpPr>
          <p:nvPr>
            <p:ph type="title"/>
          </p:nvPr>
        </p:nvSpPr>
        <p:spPr/>
        <p:txBody>
          <a:bodyPr/>
          <a:lstStyle/>
          <a:p>
            <a:r>
              <a:rPr lang="en-US" dirty="0"/>
              <a:t>Compare adaptive thresholding methods</a:t>
            </a:r>
          </a:p>
        </p:txBody>
      </p:sp>
      <p:pic>
        <p:nvPicPr>
          <p:cNvPr id="5" name="Hình ảnh 4">
            <a:extLst>
              <a:ext uri="{FF2B5EF4-FFF2-40B4-BE49-F238E27FC236}">
                <a16:creationId xmlns:a16="http://schemas.microsoft.com/office/drawing/2014/main" id="{28D1A96E-7334-6F9B-1000-5746B2DEE4EF}"/>
              </a:ext>
            </a:extLst>
          </p:cNvPr>
          <p:cNvPicPr>
            <a:picLocks noChangeAspect="1"/>
          </p:cNvPicPr>
          <p:nvPr/>
        </p:nvPicPr>
        <p:blipFill>
          <a:blip r:embed="rId2"/>
          <a:stretch>
            <a:fillRect/>
          </a:stretch>
        </p:blipFill>
        <p:spPr>
          <a:xfrm>
            <a:off x="335360" y="1790204"/>
            <a:ext cx="2759400" cy="2743200"/>
          </a:xfrm>
          <a:prstGeom prst="rect">
            <a:avLst/>
          </a:prstGeom>
        </p:spPr>
      </p:pic>
      <p:pic>
        <p:nvPicPr>
          <p:cNvPr id="7" name="Hình ảnh 6">
            <a:extLst>
              <a:ext uri="{FF2B5EF4-FFF2-40B4-BE49-F238E27FC236}">
                <a16:creationId xmlns:a16="http://schemas.microsoft.com/office/drawing/2014/main" id="{C1E09BEA-F285-99A8-8A49-478D7EBEA7E1}"/>
              </a:ext>
            </a:extLst>
          </p:cNvPr>
          <p:cNvPicPr>
            <a:picLocks noChangeAspect="1"/>
          </p:cNvPicPr>
          <p:nvPr/>
        </p:nvPicPr>
        <p:blipFill>
          <a:blip r:embed="rId3"/>
          <a:stretch>
            <a:fillRect/>
          </a:stretch>
        </p:blipFill>
        <p:spPr>
          <a:xfrm>
            <a:off x="3244933" y="1790204"/>
            <a:ext cx="2716616" cy="2743200"/>
          </a:xfrm>
          <a:prstGeom prst="rect">
            <a:avLst/>
          </a:prstGeom>
        </p:spPr>
      </p:pic>
      <p:pic>
        <p:nvPicPr>
          <p:cNvPr id="9" name="Hình ảnh 8">
            <a:extLst>
              <a:ext uri="{FF2B5EF4-FFF2-40B4-BE49-F238E27FC236}">
                <a16:creationId xmlns:a16="http://schemas.microsoft.com/office/drawing/2014/main" id="{25C6C7F6-C752-4F9E-5F08-5478D99CB7B6}"/>
              </a:ext>
            </a:extLst>
          </p:cNvPr>
          <p:cNvPicPr>
            <a:picLocks noChangeAspect="1"/>
          </p:cNvPicPr>
          <p:nvPr/>
        </p:nvPicPr>
        <p:blipFill>
          <a:blip r:embed="rId4"/>
          <a:stretch>
            <a:fillRect/>
          </a:stretch>
        </p:blipFill>
        <p:spPr>
          <a:xfrm>
            <a:off x="6096000" y="1790204"/>
            <a:ext cx="2732506" cy="2743200"/>
          </a:xfrm>
          <a:prstGeom prst="rect">
            <a:avLst/>
          </a:prstGeom>
        </p:spPr>
      </p:pic>
      <p:pic>
        <p:nvPicPr>
          <p:cNvPr id="11" name="Hình ảnh 10">
            <a:extLst>
              <a:ext uri="{FF2B5EF4-FFF2-40B4-BE49-F238E27FC236}">
                <a16:creationId xmlns:a16="http://schemas.microsoft.com/office/drawing/2014/main" id="{189C334A-4629-CF32-77C9-787A8967E9A3}"/>
              </a:ext>
            </a:extLst>
          </p:cNvPr>
          <p:cNvPicPr>
            <a:picLocks noChangeAspect="1"/>
          </p:cNvPicPr>
          <p:nvPr/>
        </p:nvPicPr>
        <p:blipFill>
          <a:blip r:embed="rId5"/>
          <a:stretch>
            <a:fillRect/>
          </a:stretch>
        </p:blipFill>
        <p:spPr>
          <a:xfrm>
            <a:off x="9074731" y="1790204"/>
            <a:ext cx="2732484" cy="2743200"/>
          </a:xfrm>
          <a:prstGeom prst="rect">
            <a:avLst/>
          </a:prstGeom>
        </p:spPr>
      </p:pic>
      <p:sp>
        <p:nvSpPr>
          <p:cNvPr id="14" name="Hộp Văn bản 13">
            <a:extLst>
              <a:ext uri="{FF2B5EF4-FFF2-40B4-BE49-F238E27FC236}">
                <a16:creationId xmlns:a16="http://schemas.microsoft.com/office/drawing/2014/main" id="{B85BCD5C-5E85-5F06-A93B-09E83B465E62}"/>
              </a:ext>
            </a:extLst>
          </p:cNvPr>
          <p:cNvSpPr txBox="1"/>
          <p:nvPr/>
        </p:nvSpPr>
        <p:spPr>
          <a:xfrm>
            <a:off x="587529" y="4533404"/>
            <a:ext cx="2255061"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Original Image</a:t>
            </a:r>
          </a:p>
        </p:txBody>
      </p:sp>
      <p:sp>
        <p:nvSpPr>
          <p:cNvPr id="15" name="Hộp Văn bản 14">
            <a:extLst>
              <a:ext uri="{FF2B5EF4-FFF2-40B4-BE49-F238E27FC236}">
                <a16:creationId xmlns:a16="http://schemas.microsoft.com/office/drawing/2014/main" id="{7779923E-10AB-E315-2142-3C86AE48A82B}"/>
              </a:ext>
            </a:extLst>
          </p:cNvPr>
          <p:cNvSpPr txBox="1"/>
          <p:nvPr/>
        </p:nvSpPr>
        <p:spPr>
          <a:xfrm>
            <a:off x="3475710" y="4533404"/>
            <a:ext cx="2255061"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Global Thresholding</a:t>
            </a:r>
          </a:p>
          <a:p>
            <a:pPr algn="ctr"/>
            <a:r>
              <a:rPr lang="en-US" dirty="0">
                <a:latin typeface="Times New Roman" panose="02020603050405020304" pitchFamily="18" charset="0"/>
                <a:cs typeface="Times New Roman" panose="02020603050405020304" pitchFamily="18" charset="0"/>
              </a:rPr>
              <a:t>T = 127</a:t>
            </a:r>
          </a:p>
        </p:txBody>
      </p:sp>
      <p:sp>
        <p:nvSpPr>
          <p:cNvPr id="16" name="Hộp Văn bản 15">
            <a:extLst>
              <a:ext uri="{FF2B5EF4-FFF2-40B4-BE49-F238E27FC236}">
                <a16:creationId xmlns:a16="http://schemas.microsoft.com/office/drawing/2014/main" id="{FA80F779-16F9-059C-E49C-61413FE202E8}"/>
              </a:ext>
            </a:extLst>
          </p:cNvPr>
          <p:cNvSpPr txBox="1"/>
          <p:nvPr/>
        </p:nvSpPr>
        <p:spPr>
          <a:xfrm>
            <a:off x="6334722" y="4533403"/>
            <a:ext cx="2255061"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Adaptive mean thresholding</a:t>
            </a:r>
          </a:p>
        </p:txBody>
      </p:sp>
      <p:sp>
        <p:nvSpPr>
          <p:cNvPr id="17" name="Hộp Văn bản 16">
            <a:extLst>
              <a:ext uri="{FF2B5EF4-FFF2-40B4-BE49-F238E27FC236}">
                <a16:creationId xmlns:a16="http://schemas.microsoft.com/office/drawing/2014/main" id="{55239031-B887-EE64-43AF-056AD31C4211}"/>
              </a:ext>
            </a:extLst>
          </p:cNvPr>
          <p:cNvSpPr txBox="1"/>
          <p:nvPr/>
        </p:nvSpPr>
        <p:spPr>
          <a:xfrm>
            <a:off x="9313442" y="4533403"/>
            <a:ext cx="2255061"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Adaptive gauss thresholding</a:t>
            </a:r>
          </a:p>
        </p:txBody>
      </p:sp>
    </p:spTree>
    <p:extLst>
      <p:ext uri="{BB962C8B-B14F-4D97-AF65-F5344CB8AC3E}">
        <p14:creationId xmlns:p14="http://schemas.microsoft.com/office/powerpoint/2010/main" val="598462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04291D2-3C43-3400-51C7-09B75A615808}"/>
              </a:ext>
            </a:extLst>
          </p:cNvPr>
          <p:cNvSpPr>
            <a:spLocks noGrp="1"/>
          </p:cNvSpPr>
          <p:nvPr>
            <p:ph type="title"/>
          </p:nvPr>
        </p:nvSpPr>
        <p:spPr/>
        <p:txBody>
          <a:bodyPr/>
          <a:lstStyle/>
          <a:p>
            <a:r>
              <a:rPr lang="en-US" dirty="0"/>
              <a:t>Compare adaptive thresholding methods</a:t>
            </a:r>
          </a:p>
        </p:txBody>
      </p:sp>
      <p:sp>
        <p:nvSpPr>
          <p:cNvPr id="14" name="Hộp Văn bản 13">
            <a:extLst>
              <a:ext uri="{FF2B5EF4-FFF2-40B4-BE49-F238E27FC236}">
                <a16:creationId xmlns:a16="http://schemas.microsoft.com/office/drawing/2014/main" id="{B85BCD5C-5E85-5F06-A93B-09E83B465E62}"/>
              </a:ext>
            </a:extLst>
          </p:cNvPr>
          <p:cNvSpPr txBox="1"/>
          <p:nvPr/>
        </p:nvSpPr>
        <p:spPr>
          <a:xfrm>
            <a:off x="587529" y="4533404"/>
            <a:ext cx="2255061"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Original Image</a:t>
            </a:r>
          </a:p>
        </p:txBody>
      </p:sp>
      <p:sp>
        <p:nvSpPr>
          <p:cNvPr id="15" name="Hộp Văn bản 14">
            <a:extLst>
              <a:ext uri="{FF2B5EF4-FFF2-40B4-BE49-F238E27FC236}">
                <a16:creationId xmlns:a16="http://schemas.microsoft.com/office/drawing/2014/main" id="{7779923E-10AB-E315-2142-3C86AE48A82B}"/>
              </a:ext>
            </a:extLst>
          </p:cNvPr>
          <p:cNvSpPr txBox="1"/>
          <p:nvPr/>
        </p:nvSpPr>
        <p:spPr>
          <a:xfrm>
            <a:off x="3475710" y="4533404"/>
            <a:ext cx="2255061" cy="923330"/>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Global </a:t>
            </a:r>
          </a:p>
          <a:p>
            <a:pPr algn="ctr"/>
            <a:r>
              <a:rPr lang="en-US" dirty="0">
                <a:latin typeface="Times New Roman" panose="02020603050405020304" pitchFamily="18" charset="0"/>
                <a:cs typeface="Times New Roman" panose="02020603050405020304" pitchFamily="18" charset="0"/>
              </a:rPr>
              <a:t>Otsu’ Thresholding</a:t>
            </a:r>
          </a:p>
          <a:p>
            <a:pPr algn="ctr"/>
            <a:endParaRPr lang="en-US" dirty="0">
              <a:latin typeface="Times New Roman" panose="02020603050405020304" pitchFamily="18" charset="0"/>
              <a:cs typeface="Times New Roman" panose="02020603050405020304" pitchFamily="18" charset="0"/>
            </a:endParaRPr>
          </a:p>
        </p:txBody>
      </p:sp>
      <p:sp>
        <p:nvSpPr>
          <p:cNvPr id="16" name="Hộp Văn bản 15">
            <a:extLst>
              <a:ext uri="{FF2B5EF4-FFF2-40B4-BE49-F238E27FC236}">
                <a16:creationId xmlns:a16="http://schemas.microsoft.com/office/drawing/2014/main" id="{FA80F779-16F9-059C-E49C-61413FE202E8}"/>
              </a:ext>
            </a:extLst>
          </p:cNvPr>
          <p:cNvSpPr txBox="1"/>
          <p:nvPr/>
        </p:nvSpPr>
        <p:spPr>
          <a:xfrm>
            <a:off x="6334722" y="4533403"/>
            <a:ext cx="2255061"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Adaptive mean thresholding</a:t>
            </a:r>
          </a:p>
        </p:txBody>
      </p:sp>
      <p:sp>
        <p:nvSpPr>
          <p:cNvPr id="17" name="Hộp Văn bản 16">
            <a:extLst>
              <a:ext uri="{FF2B5EF4-FFF2-40B4-BE49-F238E27FC236}">
                <a16:creationId xmlns:a16="http://schemas.microsoft.com/office/drawing/2014/main" id="{55239031-B887-EE64-43AF-056AD31C4211}"/>
              </a:ext>
            </a:extLst>
          </p:cNvPr>
          <p:cNvSpPr txBox="1"/>
          <p:nvPr/>
        </p:nvSpPr>
        <p:spPr>
          <a:xfrm>
            <a:off x="9313442" y="4533403"/>
            <a:ext cx="2255061"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Adaptive gauss thresholding</a:t>
            </a:r>
          </a:p>
        </p:txBody>
      </p:sp>
      <p:pic>
        <p:nvPicPr>
          <p:cNvPr id="4" name="Hình ảnh 3">
            <a:extLst>
              <a:ext uri="{FF2B5EF4-FFF2-40B4-BE49-F238E27FC236}">
                <a16:creationId xmlns:a16="http://schemas.microsoft.com/office/drawing/2014/main" id="{9F912891-A8C7-7E53-EF7A-C0027332F50F}"/>
              </a:ext>
            </a:extLst>
          </p:cNvPr>
          <p:cNvPicPr>
            <a:picLocks noChangeAspect="1"/>
          </p:cNvPicPr>
          <p:nvPr/>
        </p:nvPicPr>
        <p:blipFill>
          <a:blip r:embed="rId3"/>
          <a:stretch>
            <a:fillRect/>
          </a:stretch>
        </p:blipFill>
        <p:spPr>
          <a:xfrm>
            <a:off x="3306867" y="2226777"/>
            <a:ext cx="2596602" cy="2306626"/>
          </a:xfrm>
          <a:prstGeom prst="rect">
            <a:avLst/>
          </a:prstGeom>
        </p:spPr>
      </p:pic>
      <p:pic>
        <p:nvPicPr>
          <p:cNvPr id="8" name="Hình ảnh 7">
            <a:extLst>
              <a:ext uri="{FF2B5EF4-FFF2-40B4-BE49-F238E27FC236}">
                <a16:creationId xmlns:a16="http://schemas.microsoft.com/office/drawing/2014/main" id="{B8D8F13E-9D83-DDEA-87CD-8C7CA45A1018}"/>
              </a:ext>
            </a:extLst>
          </p:cNvPr>
          <p:cNvPicPr>
            <a:picLocks noChangeAspect="1"/>
          </p:cNvPicPr>
          <p:nvPr/>
        </p:nvPicPr>
        <p:blipFill>
          <a:blip r:embed="rId4"/>
          <a:stretch>
            <a:fillRect/>
          </a:stretch>
        </p:blipFill>
        <p:spPr>
          <a:xfrm>
            <a:off x="235484" y="2226777"/>
            <a:ext cx="2607106" cy="2306626"/>
          </a:xfrm>
          <a:prstGeom prst="rect">
            <a:avLst/>
          </a:prstGeom>
        </p:spPr>
      </p:pic>
      <p:pic>
        <p:nvPicPr>
          <p:cNvPr id="12" name="Hình ảnh 11">
            <a:extLst>
              <a:ext uri="{FF2B5EF4-FFF2-40B4-BE49-F238E27FC236}">
                <a16:creationId xmlns:a16="http://schemas.microsoft.com/office/drawing/2014/main" id="{E5C38A9A-4666-9F56-E172-D93141B87919}"/>
              </a:ext>
            </a:extLst>
          </p:cNvPr>
          <p:cNvPicPr>
            <a:picLocks noChangeAspect="1"/>
          </p:cNvPicPr>
          <p:nvPr/>
        </p:nvPicPr>
        <p:blipFill>
          <a:blip r:embed="rId5"/>
          <a:stretch>
            <a:fillRect/>
          </a:stretch>
        </p:blipFill>
        <p:spPr>
          <a:xfrm>
            <a:off x="6259039" y="2226777"/>
            <a:ext cx="2590126" cy="2304288"/>
          </a:xfrm>
          <a:prstGeom prst="rect">
            <a:avLst/>
          </a:prstGeom>
        </p:spPr>
      </p:pic>
      <p:pic>
        <p:nvPicPr>
          <p:cNvPr id="18" name="Hình ảnh 17">
            <a:extLst>
              <a:ext uri="{FF2B5EF4-FFF2-40B4-BE49-F238E27FC236}">
                <a16:creationId xmlns:a16="http://schemas.microsoft.com/office/drawing/2014/main" id="{4965CBCC-13CB-6DBB-5710-21EF366A610C}"/>
              </a:ext>
            </a:extLst>
          </p:cNvPr>
          <p:cNvPicPr>
            <a:picLocks noChangeAspect="1"/>
          </p:cNvPicPr>
          <p:nvPr/>
        </p:nvPicPr>
        <p:blipFill>
          <a:blip r:embed="rId6"/>
          <a:stretch>
            <a:fillRect/>
          </a:stretch>
        </p:blipFill>
        <p:spPr>
          <a:xfrm>
            <a:off x="9149224" y="2226777"/>
            <a:ext cx="2587960" cy="2304288"/>
          </a:xfrm>
          <a:prstGeom prst="rect">
            <a:avLst/>
          </a:prstGeom>
        </p:spPr>
      </p:pic>
    </p:spTree>
    <p:extLst>
      <p:ext uri="{BB962C8B-B14F-4D97-AF65-F5344CB8AC3E}">
        <p14:creationId xmlns:p14="http://schemas.microsoft.com/office/powerpoint/2010/main" val="2719621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2B9D7EE-A829-D9CC-E873-00D420895C9D}"/>
              </a:ext>
            </a:extLst>
          </p:cNvPr>
          <p:cNvSpPr>
            <a:spLocks noGrp="1"/>
          </p:cNvSpPr>
          <p:nvPr>
            <p:ph type="title"/>
          </p:nvPr>
        </p:nvSpPr>
        <p:spPr/>
        <p:txBody>
          <a:bodyPr/>
          <a:lstStyle/>
          <a:p>
            <a:r>
              <a:rPr lang="en-US" dirty="0"/>
              <a:t>Introduction</a:t>
            </a:r>
          </a:p>
        </p:txBody>
      </p:sp>
      <p:sp>
        <p:nvSpPr>
          <p:cNvPr id="5" name="Hộp Văn bản 4">
            <a:extLst>
              <a:ext uri="{FF2B5EF4-FFF2-40B4-BE49-F238E27FC236}">
                <a16:creationId xmlns:a16="http://schemas.microsoft.com/office/drawing/2014/main" id="{49A7C6E7-8C24-E729-ECC6-248B26C31567}"/>
              </a:ext>
            </a:extLst>
          </p:cNvPr>
          <p:cNvSpPr txBox="1"/>
          <p:nvPr/>
        </p:nvSpPr>
        <p:spPr>
          <a:xfrm>
            <a:off x="414068" y="775749"/>
            <a:ext cx="11645660" cy="646331"/>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Thresholding</a:t>
            </a:r>
            <a:r>
              <a:rPr lang="en-US" dirty="0">
                <a:latin typeface="Times New Roman" panose="02020603050405020304" pitchFamily="18" charset="0"/>
                <a:cs typeface="Times New Roman" panose="02020603050405020304" pitchFamily="18" charset="0"/>
              </a:rPr>
              <a:t> is a simple but important </a:t>
            </a:r>
            <a:r>
              <a:rPr lang="en-US" b="1" dirty="0">
                <a:latin typeface="Times New Roman" panose="02020603050405020304" pitchFamily="18" charset="0"/>
                <a:cs typeface="Times New Roman" panose="02020603050405020304" pitchFamily="18" charset="0"/>
              </a:rPr>
              <a:t>image segmentation</a:t>
            </a:r>
            <a:r>
              <a:rPr lang="en-US" dirty="0">
                <a:latin typeface="Times New Roman" panose="02020603050405020304" pitchFamily="18" charset="0"/>
                <a:cs typeface="Times New Roman" panose="02020603050405020304" pitchFamily="18" charset="0"/>
              </a:rPr>
              <a:t> technique used to </a:t>
            </a:r>
            <a:r>
              <a:rPr lang="en-US" b="1" dirty="0">
                <a:latin typeface="Times New Roman" panose="02020603050405020304" pitchFamily="18" charset="0"/>
                <a:cs typeface="Times New Roman" panose="02020603050405020304" pitchFamily="18" charset="0"/>
              </a:rPr>
              <a:t>separate objects </a:t>
            </a:r>
            <a:r>
              <a:rPr lang="en-US" dirty="0">
                <a:latin typeface="Times New Roman" panose="02020603050405020304" pitchFamily="18" charset="0"/>
                <a:cs typeface="Times New Roman" panose="02020603050405020304" pitchFamily="18" charset="0"/>
              </a:rPr>
              <a:t>from the background by converting grayscale images into binary or segmented forms </a:t>
            </a:r>
            <a:r>
              <a:rPr lang="en-US" b="1" dirty="0">
                <a:latin typeface="Times New Roman" panose="02020603050405020304" pitchFamily="18" charset="0"/>
                <a:cs typeface="Times New Roman" panose="02020603050405020304" pitchFamily="18" charset="0"/>
              </a:rPr>
              <a:t>based on pixel intensity</a:t>
            </a:r>
            <a:r>
              <a:rPr lang="en-US" dirty="0">
                <a:latin typeface="Times New Roman" panose="02020603050405020304" pitchFamily="18" charset="0"/>
                <a:cs typeface="Times New Roman" panose="02020603050405020304" pitchFamily="18" charset="0"/>
              </a:rPr>
              <a:t>.</a:t>
            </a:r>
          </a:p>
        </p:txBody>
      </p:sp>
      <p:grpSp>
        <p:nvGrpSpPr>
          <p:cNvPr id="6" name="Group 5">
            <a:extLst>
              <a:ext uri="{FF2B5EF4-FFF2-40B4-BE49-F238E27FC236}">
                <a16:creationId xmlns:a16="http://schemas.microsoft.com/office/drawing/2014/main" id="{5C8C92A6-BC3D-5009-CF5B-7139AF8FD8E4}"/>
              </a:ext>
            </a:extLst>
          </p:cNvPr>
          <p:cNvGrpSpPr/>
          <p:nvPr/>
        </p:nvGrpSpPr>
        <p:grpSpPr>
          <a:xfrm>
            <a:off x="6590030" y="1705746"/>
            <a:ext cx="5311140" cy="3446508"/>
            <a:chOff x="3440430" y="2635743"/>
            <a:chExt cx="5311140" cy="3446508"/>
          </a:xfrm>
        </p:grpSpPr>
        <p:grpSp>
          <p:nvGrpSpPr>
            <p:cNvPr id="14" name="Nhóm 13">
              <a:extLst>
                <a:ext uri="{FF2B5EF4-FFF2-40B4-BE49-F238E27FC236}">
                  <a16:creationId xmlns:a16="http://schemas.microsoft.com/office/drawing/2014/main" id="{9AAD867D-9407-4D59-9515-4E9FF13034CC}"/>
                </a:ext>
              </a:extLst>
            </p:cNvPr>
            <p:cNvGrpSpPr/>
            <p:nvPr/>
          </p:nvGrpSpPr>
          <p:grpSpPr>
            <a:xfrm>
              <a:off x="3440430" y="2652036"/>
              <a:ext cx="5311140" cy="3430215"/>
              <a:chOff x="7299960" y="1553265"/>
              <a:chExt cx="4419903" cy="2567949"/>
            </a:xfrm>
          </p:grpSpPr>
          <p:pic>
            <p:nvPicPr>
              <p:cNvPr id="7" name="Hình ảnh 6">
                <a:extLst>
                  <a:ext uri="{FF2B5EF4-FFF2-40B4-BE49-F238E27FC236}">
                    <a16:creationId xmlns:a16="http://schemas.microsoft.com/office/drawing/2014/main" id="{E32396A6-B7EB-E4A7-5957-2C63E7C467CF}"/>
                  </a:ext>
                </a:extLst>
              </p:cNvPr>
              <p:cNvPicPr>
                <a:picLocks noChangeAspect="1"/>
              </p:cNvPicPr>
              <p:nvPr/>
            </p:nvPicPr>
            <p:blipFill>
              <a:blip r:embed="rId3"/>
              <a:srcRect l="331" t="1435" r="1"/>
              <a:stretch/>
            </p:blipFill>
            <p:spPr>
              <a:xfrm>
                <a:off x="7392838" y="1553265"/>
                <a:ext cx="4157428" cy="2198617"/>
              </a:xfrm>
              <a:prstGeom prst="rect">
                <a:avLst/>
              </a:prstGeom>
            </p:spPr>
          </p:pic>
          <p:sp>
            <p:nvSpPr>
              <p:cNvPr id="8" name="Hình chữ nhật 7">
                <a:extLst>
                  <a:ext uri="{FF2B5EF4-FFF2-40B4-BE49-F238E27FC236}">
                    <a16:creationId xmlns:a16="http://schemas.microsoft.com/office/drawing/2014/main" id="{9BBA49D0-EFD7-1DE4-5A5C-2049BC08323C}"/>
                  </a:ext>
                </a:extLst>
              </p:cNvPr>
              <p:cNvSpPr/>
              <p:nvPr/>
            </p:nvSpPr>
            <p:spPr>
              <a:xfrm>
                <a:off x="7299960" y="1553265"/>
                <a:ext cx="2171592" cy="2198617"/>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Hộp Văn bản 8">
                <a:extLst>
                  <a:ext uri="{FF2B5EF4-FFF2-40B4-BE49-F238E27FC236}">
                    <a16:creationId xmlns:a16="http://schemas.microsoft.com/office/drawing/2014/main" id="{8144B28F-A7E2-A677-BBAF-A57CDE728541}"/>
                  </a:ext>
                </a:extLst>
              </p:cNvPr>
              <p:cNvSpPr txBox="1"/>
              <p:nvPr/>
            </p:nvSpPr>
            <p:spPr>
              <a:xfrm>
                <a:off x="7423120" y="3751882"/>
                <a:ext cx="1925272"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Original Image</a:t>
                </a:r>
              </a:p>
            </p:txBody>
          </p:sp>
          <p:sp>
            <p:nvSpPr>
              <p:cNvPr id="10" name="Hộp Văn bản 9">
                <a:extLst>
                  <a:ext uri="{FF2B5EF4-FFF2-40B4-BE49-F238E27FC236}">
                    <a16:creationId xmlns:a16="http://schemas.microsoft.com/office/drawing/2014/main" id="{EA5F6904-B5EA-0EB1-7C07-2ED89E179E57}"/>
                  </a:ext>
                </a:extLst>
              </p:cNvPr>
              <p:cNvSpPr txBox="1"/>
              <p:nvPr/>
            </p:nvSpPr>
            <p:spPr>
              <a:xfrm>
                <a:off x="9548272" y="3751882"/>
                <a:ext cx="2171591" cy="369332"/>
              </a:xfrm>
              <a:prstGeom prst="rect">
                <a:avLst/>
              </a:prstGeom>
              <a:noFill/>
            </p:spPr>
            <p:txBody>
              <a:bodyPr wrap="square">
                <a:spAutoFit/>
              </a:bodyPr>
              <a:lstStyle/>
              <a:p>
                <a:pPr algn="ctr"/>
                <a:r>
                  <a:rPr lang="en-US" dirty="0" err="1">
                    <a:latin typeface="Times New Roman" panose="02020603050405020304" pitchFamily="18" charset="0"/>
                    <a:cs typeface="Times New Roman" panose="02020603050405020304" pitchFamily="18" charset="0"/>
                  </a:rPr>
                  <a:t>Thresholded</a:t>
                </a:r>
                <a:r>
                  <a:rPr lang="en-US" dirty="0">
                    <a:latin typeface="Times New Roman" panose="02020603050405020304" pitchFamily="18" charset="0"/>
                    <a:cs typeface="Times New Roman" panose="02020603050405020304" pitchFamily="18" charset="0"/>
                  </a:rPr>
                  <a:t> Image</a:t>
                </a:r>
              </a:p>
            </p:txBody>
          </p:sp>
        </p:grpSp>
        <p:pic>
          <p:nvPicPr>
            <p:cNvPr id="4" name="Picture 3" descr="A white apple with a black background&#10;&#10;AI-generated content may be incorrect.">
              <a:extLst>
                <a:ext uri="{FF2B5EF4-FFF2-40B4-BE49-F238E27FC236}">
                  <a16:creationId xmlns:a16="http://schemas.microsoft.com/office/drawing/2014/main" id="{11F35067-E29D-F817-F243-DE5D903458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8966" y="2635743"/>
              <a:ext cx="2457793" cy="2953162"/>
            </a:xfrm>
            <a:prstGeom prst="rect">
              <a:avLst/>
            </a:prstGeom>
          </p:spPr>
        </p:pic>
      </p:grpSp>
      <p:sp>
        <p:nvSpPr>
          <p:cNvPr id="12" name="TextBox 11">
            <a:extLst>
              <a:ext uri="{FF2B5EF4-FFF2-40B4-BE49-F238E27FC236}">
                <a16:creationId xmlns:a16="http://schemas.microsoft.com/office/drawing/2014/main" id="{EFA1424D-BE16-1B9F-29F7-ECF2F199A7A6}"/>
              </a:ext>
            </a:extLst>
          </p:cNvPr>
          <p:cNvSpPr txBox="1"/>
          <p:nvPr/>
        </p:nvSpPr>
        <p:spPr>
          <a:xfrm>
            <a:off x="411480" y="1579439"/>
            <a:ext cx="617855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Basic Thresholding Formula:</a:t>
            </a:r>
          </a:p>
        </p:txBody>
      </p:sp>
      <p:sp>
        <p:nvSpPr>
          <p:cNvPr id="17" name="Rectangle 2">
            <a:extLst>
              <a:ext uri="{FF2B5EF4-FFF2-40B4-BE49-F238E27FC236}">
                <a16:creationId xmlns:a16="http://schemas.microsoft.com/office/drawing/2014/main" id="{5D068188-0379-C5B0-9986-0C01E80D9D29}"/>
              </a:ext>
            </a:extLst>
          </p:cNvPr>
          <p:cNvSpPr>
            <a:spLocks noChangeArrowheads="1"/>
          </p:cNvSpPr>
          <p:nvPr/>
        </p:nvSpPr>
        <p:spPr bwMode="auto">
          <a:xfrm>
            <a:off x="412574" y="3594098"/>
            <a:ext cx="594741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f(x, 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Original pixel value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Threshold value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g(x, y)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Output pixel value after thresholding</a:t>
            </a:r>
          </a:p>
        </p:txBody>
      </p:sp>
      <p:pic>
        <p:nvPicPr>
          <p:cNvPr id="19" name="Picture 18" descr="A close-up of a number&#10;&#10;AI-generated content may be incorrect.">
            <a:extLst>
              <a:ext uri="{FF2B5EF4-FFF2-40B4-BE49-F238E27FC236}">
                <a16:creationId xmlns:a16="http://schemas.microsoft.com/office/drawing/2014/main" id="{B2D95716-1385-E49C-B4B4-77A3D96D9B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7668" y="2289115"/>
            <a:ext cx="3964303" cy="901358"/>
          </a:xfrm>
          <a:prstGeom prst="rect">
            <a:avLst/>
          </a:prstGeom>
        </p:spPr>
      </p:pic>
    </p:spTree>
    <p:extLst>
      <p:ext uri="{BB962C8B-B14F-4D97-AF65-F5344CB8AC3E}">
        <p14:creationId xmlns:p14="http://schemas.microsoft.com/office/powerpoint/2010/main" val="3201274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FF67D69-FF58-2800-9FFF-851A0B198C67}"/>
              </a:ext>
            </a:extLst>
          </p:cNvPr>
          <p:cNvSpPr>
            <a:spLocks noGrp="1"/>
          </p:cNvSpPr>
          <p:nvPr>
            <p:ph type="title"/>
          </p:nvPr>
        </p:nvSpPr>
        <p:spPr/>
        <p:txBody>
          <a:bodyPr/>
          <a:lstStyle/>
          <a:p>
            <a:r>
              <a:rPr lang="en-US" dirty="0"/>
              <a:t>Triangle threshold</a:t>
            </a:r>
          </a:p>
        </p:txBody>
      </p:sp>
      <p:sp>
        <p:nvSpPr>
          <p:cNvPr id="5" name="Hộp Văn bản 4">
            <a:extLst>
              <a:ext uri="{FF2B5EF4-FFF2-40B4-BE49-F238E27FC236}">
                <a16:creationId xmlns:a16="http://schemas.microsoft.com/office/drawing/2014/main" id="{5E0C23DF-AB30-09F3-02B8-BA24CCBCC690}"/>
              </a:ext>
            </a:extLst>
          </p:cNvPr>
          <p:cNvSpPr txBox="1"/>
          <p:nvPr/>
        </p:nvSpPr>
        <p:spPr>
          <a:xfrm>
            <a:off x="335360" y="938014"/>
            <a:ext cx="11135280" cy="1200329"/>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Triangle thresholding</a:t>
            </a:r>
            <a:r>
              <a:rPr lang="en-US" dirty="0">
                <a:latin typeface="Times New Roman" panose="02020603050405020304" pitchFamily="18" charset="0"/>
                <a:cs typeface="Times New Roman" panose="02020603050405020304" pitchFamily="18" charset="0"/>
              </a:rPr>
              <a:t> is an automatic thresholding method based on the </a:t>
            </a:r>
            <a:r>
              <a:rPr lang="en-US" b="1" dirty="0">
                <a:latin typeface="Times New Roman" panose="02020603050405020304" pitchFamily="18" charset="0"/>
                <a:cs typeface="Times New Roman" panose="02020603050405020304" pitchFamily="18" charset="0"/>
              </a:rPr>
              <a:t>geometric shape of the histogram</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Use Triangle Thresholding when: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Performs effectively when the image histogram is not bimodal, unlike Otsu's method.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Effective when </a:t>
            </a:r>
            <a:r>
              <a:rPr lang="en-US" b="1" dirty="0">
                <a:latin typeface="Times New Roman" panose="02020603050405020304" pitchFamily="18" charset="0"/>
                <a:cs typeface="Times New Roman" panose="02020603050405020304" pitchFamily="18" charset="0"/>
              </a:rPr>
              <a:t>foreground is much smaller or larger</a:t>
            </a:r>
            <a:r>
              <a:rPr lang="en-US" dirty="0">
                <a:latin typeface="Times New Roman" panose="02020603050405020304" pitchFamily="18" charset="0"/>
                <a:cs typeface="Times New Roman" panose="02020603050405020304" pitchFamily="18" charset="0"/>
              </a:rPr>
              <a:t> than the background.</a:t>
            </a:r>
          </a:p>
        </p:txBody>
      </p:sp>
      <p:pic>
        <p:nvPicPr>
          <p:cNvPr id="9" name="Hình ảnh 8">
            <a:extLst>
              <a:ext uri="{FF2B5EF4-FFF2-40B4-BE49-F238E27FC236}">
                <a16:creationId xmlns:a16="http://schemas.microsoft.com/office/drawing/2014/main" id="{29AC4EC4-4BA6-A202-5F34-57390039B07D}"/>
              </a:ext>
            </a:extLst>
          </p:cNvPr>
          <p:cNvPicPr>
            <a:picLocks noChangeAspect="1"/>
          </p:cNvPicPr>
          <p:nvPr/>
        </p:nvPicPr>
        <p:blipFill>
          <a:blip r:embed="rId3"/>
          <a:stretch>
            <a:fillRect/>
          </a:stretch>
        </p:blipFill>
        <p:spPr>
          <a:xfrm>
            <a:off x="8054269" y="2973569"/>
            <a:ext cx="3721172" cy="3492177"/>
          </a:xfrm>
          <a:prstGeom prst="rect">
            <a:avLst/>
          </a:prstGeom>
        </p:spPr>
      </p:pic>
      <p:sp>
        <p:nvSpPr>
          <p:cNvPr id="11" name="Hộp Văn bản 10">
            <a:extLst>
              <a:ext uri="{FF2B5EF4-FFF2-40B4-BE49-F238E27FC236}">
                <a16:creationId xmlns:a16="http://schemas.microsoft.com/office/drawing/2014/main" id="{EDAF944A-07F5-53F3-FF15-5E44FAB88A9A}"/>
              </a:ext>
            </a:extLst>
          </p:cNvPr>
          <p:cNvSpPr txBox="1"/>
          <p:nvPr/>
        </p:nvSpPr>
        <p:spPr>
          <a:xfrm>
            <a:off x="619760" y="2337921"/>
            <a:ext cx="7355544" cy="286232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Core Idea:</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Find the peak (maximum value in the histogram).</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Identify the end point of the histogram — either the leftmost or rightmost non-zero value.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Draw a line between the histogram peak and the end point.</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For every value between the peak and the end: Calculate the perpendicular distance from the histogram point to the line.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threshold is the point with the maximum perpendicular distance.</a:t>
            </a:r>
          </a:p>
          <a:p>
            <a:r>
              <a:rPr lang="en-US" dirty="0">
                <a:latin typeface="Times New Roman" panose="02020603050405020304" pitchFamily="18" charset="0"/>
                <a:cs typeface="Times New Roman" panose="02020603050405020304" pitchFamily="18" charset="0"/>
              </a:rPr>
              <a:t>Visually, this forms a triangle between the histogram peak and one end — the threshold is the point furthest from the triangle’s base.</a:t>
            </a:r>
          </a:p>
        </p:txBody>
      </p:sp>
      <p:cxnSp>
        <p:nvCxnSpPr>
          <p:cNvPr id="13" name="Đường nối Thẳng 12">
            <a:extLst>
              <a:ext uri="{FF2B5EF4-FFF2-40B4-BE49-F238E27FC236}">
                <a16:creationId xmlns:a16="http://schemas.microsoft.com/office/drawing/2014/main" id="{573F9799-0294-E3A0-2454-08D2F678FED9}"/>
              </a:ext>
            </a:extLst>
          </p:cNvPr>
          <p:cNvCxnSpPr/>
          <p:nvPr/>
        </p:nvCxnSpPr>
        <p:spPr>
          <a:xfrm>
            <a:off x="8895080" y="3174660"/>
            <a:ext cx="2080260" cy="2804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Đường nối Thẳng 14">
            <a:extLst>
              <a:ext uri="{FF2B5EF4-FFF2-40B4-BE49-F238E27FC236}">
                <a16:creationId xmlns:a16="http://schemas.microsoft.com/office/drawing/2014/main" id="{D0BC06F1-C30E-9A13-FBF0-18B4922AE4A0}"/>
              </a:ext>
            </a:extLst>
          </p:cNvPr>
          <p:cNvCxnSpPr>
            <a:cxnSpLocks/>
          </p:cNvCxnSpPr>
          <p:nvPr/>
        </p:nvCxnSpPr>
        <p:spPr>
          <a:xfrm flipV="1">
            <a:off x="9062720" y="4990613"/>
            <a:ext cx="1176642" cy="881527"/>
          </a:xfrm>
          <a:prstGeom prst="line">
            <a:avLst/>
          </a:prstGeom>
        </p:spPr>
        <p:style>
          <a:lnRef idx="1">
            <a:schemeClr val="accent1"/>
          </a:lnRef>
          <a:fillRef idx="0">
            <a:schemeClr val="accent1"/>
          </a:fillRef>
          <a:effectRef idx="0">
            <a:schemeClr val="accent1"/>
          </a:effectRef>
          <a:fontRef idx="minor">
            <a:schemeClr val="tx1"/>
          </a:fontRef>
        </p:style>
      </p:cxnSp>
      <p:sp>
        <p:nvSpPr>
          <p:cNvPr id="16" name="Hình chữ nhật 15">
            <a:extLst>
              <a:ext uri="{FF2B5EF4-FFF2-40B4-BE49-F238E27FC236}">
                <a16:creationId xmlns:a16="http://schemas.microsoft.com/office/drawing/2014/main" id="{AF8A5DA8-089D-9276-D52B-2FEF4352A780}"/>
              </a:ext>
            </a:extLst>
          </p:cNvPr>
          <p:cNvSpPr/>
          <p:nvPr/>
        </p:nvSpPr>
        <p:spPr>
          <a:xfrm rot="19443777">
            <a:off x="10186022" y="5010316"/>
            <a:ext cx="106680" cy="121920"/>
          </a:xfrm>
          <a:prstGeom prst="rect">
            <a:avLst/>
          </a:prstGeom>
          <a:noFill/>
          <a:ln w="9525"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22" name="Hình ảnh 21">
            <a:extLst>
              <a:ext uri="{FF2B5EF4-FFF2-40B4-BE49-F238E27FC236}">
                <a16:creationId xmlns:a16="http://schemas.microsoft.com/office/drawing/2014/main" id="{C8BCF6C0-18E9-C18E-10BB-00F29E6777EE}"/>
              </a:ext>
            </a:extLst>
          </p:cNvPr>
          <p:cNvPicPr>
            <a:picLocks noChangeAspect="1"/>
          </p:cNvPicPr>
          <p:nvPr/>
        </p:nvPicPr>
        <p:blipFill>
          <a:blip r:embed="rId4"/>
          <a:stretch>
            <a:fillRect/>
          </a:stretch>
        </p:blipFill>
        <p:spPr>
          <a:xfrm>
            <a:off x="9281606" y="1538178"/>
            <a:ext cx="1915511" cy="1173631"/>
          </a:xfrm>
          <a:prstGeom prst="rect">
            <a:avLst/>
          </a:prstGeom>
        </p:spPr>
      </p:pic>
    </p:spTree>
    <p:extLst>
      <p:ext uri="{BB962C8B-B14F-4D97-AF65-F5344CB8AC3E}">
        <p14:creationId xmlns:p14="http://schemas.microsoft.com/office/powerpoint/2010/main" val="2496510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68AC5C0-589D-5D22-EF8B-8DE8162D58CC}"/>
              </a:ext>
            </a:extLst>
          </p:cNvPr>
          <p:cNvSpPr>
            <a:spLocks noGrp="1"/>
          </p:cNvSpPr>
          <p:nvPr>
            <p:ph type="title"/>
          </p:nvPr>
        </p:nvSpPr>
        <p:spPr/>
        <p:txBody>
          <a:bodyPr/>
          <a:lstStyle/>
          <a:p>
            <a:r>
              <a:rPr lang="en-US" dirty="0"/>
              <a:t>Triangle threshold</a:t>
            </a:r>
          </a:p>
        </p:txBody>
      </p:sp>
      <p:pic>
        <p:nvPicPr>
          <p:cNvPr id="5" name="Hình ảnh 4">
            <a:extLst>
              <a:ext uri="{FF2B5EF4-FFF2-40B4-BE49-F238E27FC236}">
                <a16:creationId xmlns:a16="http://schemas.microsoft.com/office/drawing/2014/main" id="{0994BDED-8DF2-47FE-0992-C214222749FF}"/>
              </a:ext>
            </a:extLst>
          </p:cNvPr>
          <p:cNvPicPr>
            <a:picLocks noChangeAspect="1"/>
          </p:cNvPicPr>
          <p:nvPr/>
        </p:nvPicPr>
        <p:blipFill>
          <a:blip r:embed="rId2"/>
          <a:stretch>
            <a:fillRect/>
          </a:stretch>
        </p:blipFill>
        <p:spPr>
          <a:xfrm>
            <a:off x="653348" y="1579315"/>
            <a:ext cx="2489130" cy="2484685"/>
          </a:xfrm>
          <a:prstGeom prst="rect">
            <a:avLst/>
          </a:prstGeom>
        </p:spPr>
      </p:pic>
      <p:pic>
        <p:nvPicPr>
          <p:cNvPr id="7" name="Hình ảnh 6">
            <a:extLst>
              <a:ext uri="{FF2B5EF4-FFF2-40B4-BE49-F238E27FC236}">
                <a16:creationId xmlns:a16="http://schemas.microsoft.com/office/drawing/2014/main" id="{E262FB5D-17D5-21FD-1413-B2DB1558F19E}"/>
              </a:ext>
            </a:extLst>
          </p:cNvPr>
          <p:cNvPicPr>
            <a:picLocks noChangeAspect="1"/>
          </p:cNvPicPr>
          <p:nvPr/>
        </p:nvPicPr>
        <p:blipFill>
          <a:blip r:embed="rId3"/>
          <a:stretch>
            <a:fillRect/>
          </a:stretch>
        </p:blipFill>
        <p:spPr>
          <a:xfrm>
            <a:off x="6497407" y="1566434"/>
            <a:ext cx="2489131" cy="2497566"/>
          </a:xfrm>
          <a:prstGeom prst="rect">
            <a:avLst/>
          </a:prstGeom>
        </p:spPr>
      </p:pic>
      <p:pic>
        <p:nvPicPr>
          <p:cNvPr id="9" name="Hình ảnh 8">
            <a:extLst>
              <a:ext uri="{FF2B5EF4-FFF2-40B4-BE49-F238E27FC236}">
                <a16:creationId xmlns:a16="http://schemas.microsoft.com/office/drawing/2014/main" id="{F7014FCF-5E57-963A-3DE2-9C86C1D1371D}"/>
              </a:ext>
            </a:extLst>
          </p:cNvPr>
          <p:cNvPicPr>
            <a:picLocks noChangeAspect="1"/>
          </p:cNvPicPr>
          <p:nvPr/>
        </p:nvPicPr>
        <p:blipFill>
          <a:blip r:embed="rId4"/>
          <a:stretch>
            <a:fillRect/>
          </a:stretch>
        </p:blipFill>
        <p:spPr>
          <a:xfrm>
            <a:off x="9332387" y="1566434"/>
            <a:ext cx="2483693" cy="2508994"/>
          </a:xfrm>
          <a:prstGeom prst="rect">
            <a:avLst/>
          </a:prstGeom>
        </p:spPr>
      </p:pic>
      <p:grpSp>
        <p:nvGrpSpPr>
          <p:cNvPr id="14" name="Nhóm 13">
            <a:extLst>
              <a:ext uri="{FF2B5EF4-FFF2-40B4-BE49-F238E27FC236}">
                <a16:creationId xmlns:a16="http://schemas.microsoft.com/office/drawing/2014/main" id="{68771D8D-05F4-E4CD-B34B-260342D48C8F}"/>
              </a:ext>
            </a:extLst>
          </p:cNvPr>
          <p:cNvGrpSpPr/>
          <p:nvPr/>
        </p:nvGrpSpPr>
        <p:grpSpPr>
          <a:xfrm>
            <a:off x="3488327" y="1312437"/>
            <a:ext cx="2663231" cy="2762991"/>
            <a:chOff x="3488327" y="850129"/>
            <a:chExt cx="3721172" cy="3492177"/>
          </a:xfrm>
        </p:grpSpPr>
        <p:pic>
          <p:nvPicPr>
            <p:cNvPr id="10" name="Hình ảnh 9">
              <a:extLst>
                <a:ext uri="{FF2B5EF4-FFF2-40B4-BE49-F238E27FC236}">
                  <a16:creationId xmlns:a16="http://schemas.microsoft.com/office/drawing/2014/main" id="{50155F32-2918-0033-4408-69A6E3F42C77}"/>
                </a:ext>
              </a:extLst>
            </p:cNvPr>
            <p:cNvPicPr>
              <a:picLocks noChangeAspect="1"/>
            </p:cNvPicPr>
            <p:nvPr/>
          </p:nvPicPr>
          <p:blipFill>
            <a:blip r:embed="rId5"/>
            <a:stretch>
              <a:fillRect/>
            </a:stretch>
          </p:blipFill>
          <p:spPr>
            <a:xfrm>
              <a:off x="3488327" y="850129"/>
              <a:ext cx="3721172" cy="3492177"/>
            </a:xfrm>
            <a:prstGeom prst="rect">
              <a:avLst/>
            </a:prstGeom>
          </p:spPr>
        </p:pic>
        <p:cxnSp>
          <p:nvCxnSpPr>
            <p:cNvPr id="11" name="Đường nối Thẳng 10">
              <a:extLst>
                <a:ext uri="{FF2B5EF4-FFF2-40B4-BE49-F238E27FC236}">
                  <a16:creationId xmlns:a16="http://schemas.microsoft.com/office/drawing/2014/main" id="{EC91DE37-F6F1-307B-0C6D-277CF57B464F}"/>
                </a:ext>
              </a:extLst>
            </p:cNvPr>
            <p:cNvCxnSpPr/>
            <p:nvPr/>
          </p:nvCxnSpPr>
          <p:spPr>
            <a:xfrm>
              <a:off x="4329138" y="1051220"/>
              <a:ext cx="2080260" cy="2804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Đường nối Thẳng 11">
              <a:extLst>
                <a:ext uri="{FF2B5EF4-FFF2-40B4-BE49-F238E27FC236}">
                  <a16:creationId xmlns:a16="http://schemas.microsoft.com/office/drawing/2014/main" id="{CF910EFB-D6F8-6577-0685-648A4502181D}"/>
                </a:ext>
              </a:extLst>
            </p:cNvPr>
            <p:cNvCxnSpPr>
              <a:cxnSpLocks/>
            </p:cNvCxnSpPr>
            <p:nvPr/>
          </p:nvCxnSpPr>
          <p:spPr>
            <a:xfrm flipV="1">
              <a:off x="4496778" y="2867173"/>
              <a:ext cx="1176642" cy="881527"/>
            </a:xfrm>
            <a:prstGeom prst="line">
              <a:avLst/>
            </a:prstGeom>
          </p:spPr>
          <p:style>
            <a:lnRef idx="1">
              <a:schemeClr val="accent1"/>
            </a:lnRef>
            <a:fillRef idx="0">
              <a:schemeClr val="accent1"/>
            </a:fillRef>
            <a:effectRef idx="0">
              <a:schemeClr val="accent1"/>
            </a:effectRef>
            <a:fontRef idx="minor">
              <a:schemeClr val="tx1"/>
            </a:fontRef>
          </p:style>
        </p:cxnSp>
        <p:sp>
          <p:nvSpPr>
            <p:cNvPr id="13" name="Hình chữ nhật 12">
              <a:extLst>
                <a:ext uri="{FF2B5EF4-FFF2-40B4-BE49-F238E27FC236}">
                  <a16:creationId xmlns:a16="http://schemas.microsoft.com/office/drawing/2014/main" id="{8DC6B095-36DE-6CE1-FBCF-B17BE0AB6D40}"/>
                </a:ext>
              </a:extLst>
            </p:cNvPr>
            <p:cNvSpPr/>
            <p:nvPr/>
          </p:nvSpPr>
          <p:spPr>
            <a:xfrm rot="19321363">
              <a:off x="5620080" y="2886876"/>
              <a:ext cx="106681" cy="121919"/>
            </a:xfrm>
            <a:prstGeom prst="rect">
              <a:avLst/>
            </a:prstGeom>
            <a:noFill/>
            <a:ln w="9525" cap="flat" cmpd="sng" algn="ctr">
              <a:solidFill>
                <a:srgbClr val="4A7EBB"/>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16" name="Hộp Văn bản 15">
            <a:extLst>
              <a:ext uri="{FF2B5EF4-FFF2-40B4-BE49-F238E27FC236}">
                <a16:creationId xmlns:a16="http://schemas.microsoft.com/office/drawing/2014/main" id="{F6723035-1445-7908-2046-49BD1FF0A44F}"/>
              </a:ext>
            </a:extLst>
          </p:cNvPr>
          <p:cNvSpPr txBox="1"/>
          <p:nvPr/>
        </p:nvSpPr>
        <p:spPr>
          <a:xfrm>
            <a:off x="857783" y="4075428"/>
            <a:ext cx="208026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Original Image</a:t>
            </a:r>
          </a:p>
        </p:txBody>
      </p:sp>
      <p:sp>
        <p:nvSpPr>
          <p:cNvPr id="17" name="Hộp Văn bản 16">
            <a:extLst>
              <a:ext uri="{FF2B5EF4-FFF2-40B4-BE49-F238E27FC236}">
                <a16:creationId xmlns:a16="http://schemas.microsoft.com/office/drawing/2014/main" id="{AA099F56-5C9A-0DFE-8C4E-39EF57A68E7C}"/>
              </a:ext>
            </a:extLst>
          </p:cNvPr>
          <p:cNvSpPr txBox="1"/>
          <p:nvPr/>
        </p:nvSpPr>
        <p:spPr>
          <a:xfrm>
            <a:off x="3794380" y="4075428"/>
            <a:ext cx="2080260"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Histogram of Original Image</a:t>
            </a:r>
          </a:p>
        </p:txBody>
      </p:sp>
      <p:sp>
        <p:nvSpPr>
          <p:cNvPr id="18" name="Hộp Văn bản 17">
            <a:extLst>
              <a:ext uri="{FF2B5EF4-FFF2-40B4-BE49-F238E27FC236}">
                <a16:creationId xmlns:a16="http://schemas.microsoft.com/office/drawing/2014/main" id="{A3EEC9FC-5586-A2E0-F171-2C6B69CD31E8}"/>
              </a:ext>
            </a:extLst>
          </p:cNvPr>
          <p:cNvSpPr txBox="1"/>
          <p:nvPr/>
        </p:nvSpPr>
        <p:spPr>
          <a:xfrm>
            <a:off x="6730977" y="4075428"/>
            <a:ext cx="208026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Otsu’s thresholding</a:t>
            </a:r>
          </a:p>
        </p:txBody>
      </p:sp>
      <p:sp>
        <p:nvSpPr>
          <p:cNvPr id="19" name="Hộp Văn bản 18">
            <a:extLst>
              <a:ext uri="{FF2B5EF4-FFF2-40B4-BE49-F238E27FC236}">
                <a16:creationId xmlns:a16="http://schemas.microsoft.com/office/drawing/2014/main" id="{DD350EAE-12FC-4F42-9675-C72E677AAA25}"/>
              </a:ext>
            </a:extLst>
          </p:cNvPr>
          <p:cNvSpPr txBox="1"/>
          <p:nvPr/>
        </p:nvSpPr>
        <p:spPr>
          <a:xfrm>
            <a:off x="9534102" y="4075428"/>
            <a:ext cx="2223557"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Triangle thresholding</a:t>
            </a:r>
          </a:p>
        </p:txBody>
      </p:sp>
    </p:spTree>
    <p:extLst>
      <p:ext uri="{BB962C8B-B14F-4D97-AF65-F5344CB8AC3E}">
        <p14:creationId xmlns:p14="http://schemas.microsoft.com/office/powerpoint/2010/main" val="3861418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AE57585-CE1E-4D0C-90E9-BC73ABB4D5C7}"/>
              </a:ext>
            </a:extLst>
          </p:cNvPr>
          <p:cNvSpPr>
            <a:spLocks noGrp="1"/>
          </p:cNvSpPr>
          <p:nvPr>
            <p:ph type="title"/>
          </p:nvPr>
        </p:nvSpPr>
        <p:spPr>
          <a:xfrm>
            <a:off x="968664" y="145499"/>
            <a:ext cx="7406613" cy="369524"/>
          </a:xfrm>
        </p:spPr>
        <p:txBody>
          <a:bodyPr/>
          <a:lstStyle/>
          <a:p>
            <a:r>
              <a:rPr lang="en-US" dirty="0"/>
              <a:t>SPACTIAL FILLTERING</a:t>
            </a:r>
          </a:p>
        </p:txBody>
      </p:sp>
      <p:grpSp>
        <p:nvGrpSpPr>
          <p:cNvPr id="369" name="Nhóm 368">
            <a:extLst>
              <a:ext uri="{FF2B5EF4-FFF2-40B4-BE49-F238E27FC236}">
                <a16:creationId xmlns:a16="http://schemas.microsoft.com/office/drawing/2014/main" id="{C17FCED0-5008-45BB-ABCB-AD61BE5FD7F3}"/>
              </a:ext>
            </a:extLst>
          </p:cNvPr>
          <p:cNvGrpSpPr/>
          <p:nvPr/>
        </p:nvGrpSpPr>
        <p:grpSpPr>
          <a:xfrm>
            <a:off x="5079314" y="2169051"/>
            <a:ext cx="2965261" cy="2860944"/>
            <a:chOff x="4827703" y="2169051"/>
            <a:chExt cx="2965261" cy="2860944"/>
          </a:xfrm>
        </p:grpSpPr>
        <p:cxnSp>
          <p:nvCxnSpPr>
            <p:cNvPr id="251" name="Đường nối Thẳng 250">
              <a:extLst>
                <a:ext uri="{FF2B5EF4-FFF2-40B4-BE49-F238E27FC236}">
                  <a16:creationId xmlns:a16="http://schemas.microsoft.com/office/drawing/2014/main" id="{C237A408-C462-4BA3-B7B1-C27E228B2A3D}"/>
                </a:ext>
              </a:extLst>
            </p:cNvPr>
            <p:cNvCxnSpPr>
              <a:cxnSpLocks/>
              <a:endCxn id="169" idx="1"/>
            </p:cNvCxnSpPr>
            <p:nvPr/>
          </p:nvCxnSpPr>
          <p:spPr>
            <a:xfrm>
              <a:off x="7175312" y="2169051"/>
              <a:ext cx="75867" cy="1282579"/>
            </a:xfrm>
            <a:prstGeom prst="line">
              <a:avLst/>
            </a:prstGeom>
            <a:ln>
              <a:prstDash val="dash"/>
            </a:ln>
          </p:spPr>
          <p:style>
            <a:lnRef idx="1">
              <a:schemeClr val="dk1"/>
            </a:lnRef>
            <a:fillRef idx="0">
              <a:schemeClr val="dk1"/>
            </a:fillRef>
            <a:effectRef idx="0">
              <a:schemeClr val="dk1"/>
            </a:effectRef>
            <a:fontRef idx="minor">
              <a:schemeClr val="tx1"/>
            </a:fontRef>
          </p:style>
        </p:cxnSp>
        <p:grpSp>
          <p:nvGrpSpPr>
            <p:cNvPr id="171" name="Nhóm 170">
              <a:extLst>
                <a:ext uri="{FF2B5EF4-FFF2-40B4-BE49-F238E27FC236}">
                  <a16:creationId xmlns:a16="http://schemas.microsoft.com/office/drawing/2014/main" id="{1B712F83-E004-4811-B951-5DD3B74AEC1B}"/>
                </a:ext>
              </a:extLst>
            </p:cNvPr>
            <p:cNvGrpSpPr/>
            <p:nvPr/>
          </p:nvGrpSpPr>
          <p:grpSpPr>
            <a:xfrm>
              <a:off x="4827703" y="2174482"/>
              <a:ext cx="2965261" cy="2855513"/>
              <a:chOff x="7738464" y="2174482"/>
              <a:chExt cx="2965261" cy="2855513"/>
            </a:xfrm>
          </p:grpSpPr>
          <p:grpSp>
            <p:nvGrpSpPr>
              <p:cNvPr id="98" name="Nhóm 97">
                <a:extLst>
                  <a:ext uri="{FF2B5EF4-FFF2-40B4-BE49-F238E27FC236}">
                    <a16:creationId xmlns:a16="http://schemas.microsoft.com/office/drawing/2014/main" id="{0268E772-AEA4-4AB7-8783-E83769688DCB}"/>
                  </a:ext>
                </a:extLst>
              </p:cNvPr>
              <p:cNvGrpSpPr/>
              <p:nvPr/>
            </p:nvGrpSpPr>
            <p:grpSpPr>
              <a:xfrm>
                <a:off x="7738464" y="3204077"/>
                <a:ext cx="2965261" cy="1825918"/>
                <a:chOff x="4434742" y="3204077"/>
                <a:chExt cx="2965261" cy="1825918"/>
              </a:xfrm>
            </p:grpSpPr>
            <p:sp>
              <p:nvSpPr>
                <p:cNvPr id="99" name="Hình tự do: Hình 98">
                  <a:extLst>
                    <a:ext uri="{FF2B5EF4-FFF2-40B4-BE49-F238E27FC236}">
                      <a16:creationId xmlns:a16="http://schemas.microsoft.com/office/drawing/2014/main" id="{C5A58080-8881-4EFC-A34E-5CA40A6768C1}"/>
                    </a:ext>
                  </a:extLst>
                </p:cNvPr>
                <p:cNvSpPr/>
                <p:nvPr/>
              </p:nvSpPr>
              <p:spPr>
                <a:xfrm>
                  <a:off x="5337026"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0" name="Hình tự do: Hình 99">
                  <a:extLst>
                    <a:ext uri="{FF2B5EF4-FFF2-40B4-BE49-F238E27FC236}">
                      <a16:creationId xmlns:a16="http://schemas.microsoft.com/office/drawing/2014/main" id="{F9DA10DA-C50C-496A-BB17-B6B6D54205F5}"/>
                    </a:ext>
                  </a:extLst>
                </p:cNvPr>
                <p:cNvSpPr/>
                <p:nvPr/>
              </p:nvSpPr>
              <p:spPr>
                <a:xfrm>
                  <a:off x="5665638"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1" name="Hình tự do: Hình 100">
                  <a:extLst>
                    <a:ext uri="{FF2B5EF4-FFF2-40B4-BE49-F238E27FC236}">
                      <a16:creationId xmlns:a16="http://schemas.microsoft.com/office/drawing/2014/main" id="{B5EB2A55-8CDE-4D7B-91C6-5C2BEFA82F33}"/>
                    </a:ext>
                  </a:extLst>
                </p:cNvPr>
                <p:cNvSpPr/>
                <p:nvPr/>
              </p:nvSpPr>
              <p:spPr>
                <a:xfrm>
                  <a:off x="5994250"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 name="Hình tự do: Hình 101">
                  <a:extLst>
                    <a:ext uri="{FF2B5EF4-FFF2-40B4-BE49-F238E27FC236}">
                      <a16:creationId xmlns:a16="http://schemas.microsoft.com/office/drawing/2014/main" id="{3B34FF11-B9E0-4E84-A878-0A49EB588713}"/>
                    </a:ext>
                  </a:extLst>
                </p:cNvPr>
                <p:cNvSpPr/>
                <p:nvPr/>
              </p:nvSpPr>
              <p:spPr>
                <a:xfrm>
                  <a:off x="632719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 name="Hình tự do: Hình 102">
                  <a:extLst>
                    <a:ext uri="{FF2B5EF4-FFF2-40B4-BE49-F238E27FC236}">
                      <a16:creationId xmlns:a16="http://schemas.microsoft.com/office/drawing/2014/main" id="{A8ADA94F-11DB-4E0D-98B8-BF1116C91C99}"/>
                    </a:ext>
                  </a:extLst>
                </p:cNvPr>
                <p:cNvSpPr/>
                <p:nvPr/>
              </p:nvSpPr>
              <p:spPr>
                <a:xfrm>
                  <a:off x="665147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4" name="Hình tự do: Hình 103">
                  <a:extLst>
                    <a:ext uri="{FF2B5EF4-FFF2-40B4-BE49-F238E27FC236}">
                      <a16:creationId xmlns:a16="http://schemas.microsoft.com/office/drawing/2014/main" id="{8BCF514A-0A5F-428C-A9CD-4BD7A3BB971D}"/>
                    </a:ext>
                  </a:extLst>
                </p:cNvPr>
                <p:cNvSpPr/>
                <p:nvPr/>
              </p:nvSpPr>
              <p:spPr>
                <a:xfrm>
                  <a:off x="4772020"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5" name="Hình tự do: Hình 104">
                  <a:extLst>
                    <a:ext uri="{FF2B5EF4-FFF2-40B4-BE49-F238E27FC236}">
                      <a16:creationId xmlns:a16="http://schemas.microsoft.com/office/drawing/2014/main" id="{27BA181A-79FE-47BE-9C2E-489A452AD1B6}"/>
                    </a:ext>
                  </a:extLst>
                </p:cNvPr>
                <p:cNvSpPr/>
                <p:nvPr/>
              </p:nvSpPr>
              <p:spPr>
                <a:xfrm>
                  <a:off x="5100632"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Hình tự do: Hình 105">
                  <a:extLst>
                    <a:ext uri="{FF2B5EF4-FFF2-40B4-BE49-F238E27FC236}">
                      <a16:creationId xmlns:a16="http://schemas.microsoft.com/office/drawing/2014/main" id="{2BAF548D-4A71-4EF5-92D8-27A36E25E765}"/>
                    </a:ext>
                  </a:extLst>
                </p:cNvPr>
                <p:cNvSpPr/>
                <p:nvPr/>
              </p:nvSpPr>
              <p:spPr>
                <a:xfrm>
                  <a:off x="5429244"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7" name="Hình tự do: Hình 106">
                  <a:extLst>
                    <a:ext uri="{FF2B5EF4-FFF2-40B4-BE49-F238E27FC236}">
                      <a16:creationId xmlns:a16="http://schemas.microsoft.com/office/drawing/2014/main" id="{A3DCEF2A-BAF3-4975-966A-79618F34BFD2}"/>
                    </a:ext>
                  </a:extLst>
                </p:cNvPr>
                <p:cNvSpPr/>
                <p:nvPr/>
              </p:nvSpPr>
              <p:spPr>
                <a:xfrm>
                  <a:off x="576218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8" name="Hình tự do: Hình 107">
                  <a:extLst>
                    <a:ext uri="{FF2B5EF4-FFF2-40B4-BE49-F238E27FC236}">
                      <a16:creationId xmlns:a16="http://schemas.microsoft.com/office/drawing/2014/main" id="{E56D55B5-C859-45BB-80F5-53F814E1B82C}"/>
                    </a:ext>
                  </a:extLst>
                </p:cNvPr>
                <p:cNvSpPr/>
                <p:nvPr/>
              </p:nvSpPr>
              <p:spPr>
                <a:xfrm>
                  <a:off x="608646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Hình tự do: Hình 108">
                  <a:extLst>
                    <a:ext uri="{FF2B5EF4-FFF2-40B4-BE49-F238E27FC236}">
                      <a16:creationId xmlns:a16="http://schemas.microsoft.com/office/drawing/2014/main" id="{871AE310-0AE4-4594-B055-2CED937B776F}"/>
                    </a:ext>
                  </a:extLst>
                </p:cNvPr>
                <p:cNvSpPr/>
                <p:nvPr/>
              </p:nvSpPr>
              <p:spPr>
                <a:xfrm>
                  <a:off x="5576887"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Hình tự do: Hình 109">
                  <a:extLst>
                    <a:ext uri="{FF2B5EF4-FFF2-40B4-BE49-F238E27FC236}">
                      <a16:creationId xmlns:a16="http://schemas.microsoft.com/office/drawing/2014/main" id="{A3256D72-236B-4483-B7B4-03CFD07D826A}"/>
                    </a:ext>
                  </a:extLst>
                </p:cNvPr>
                <p:cNvSpPr/>
                <p:nvPr/>
              </p:nvSpPr>
              <p:spPr>
                <a:xfrm>
                  <a:off x="5905499"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Hình tự do: Hình 110">
                  <a:extLst>
                    <a:ext uri="{FF2B5EF4-FFF2-40B4-BE49-F238E27FC236}">
                      <a16:creationId xmlns:a16="http://schemas.microsoft.com/office/drawing/2014/main" id="{F47C1035-ABC3-4FE0-B714-59C5BA566FDF}"/>
                    </a:ext>
                  </a:extLst>
                </p:cNvPr>
                <p:cNvSpPr/>
                <p:nvPr/>
              </p:nvSpPr>
              <p:spPr>
                <a:xfrm>
                  <a:off x="623844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Hình tự do: Hình 111">
                  <a:extLst>
                    <a:ext uri="{FF2B5EF4-FFF2-40B4-BE49-F238E27FC236}">
                      <a16:creationId xmlns:a16="http://schemas.microsoft.com/office/drawing/2014/main" id="{7938BF69-E180-4944-9AB0-3ED7CE62B099}"/>
                    </a:ext>
                  </a:extLst>
                </p:cNvPr>
                <p:cNvSpPr/>
                <p:nvPr/>
              </p:nvSpPr>
              <p:spPr>
                <a:xfrm>
                  <a:off x="5481636"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Hình tự do: Hình 112">
                  <a:extLst>
                    <a:ext uri="{FF2B5EF4-FFF2-40B4-BE49-F238E27FC236}">
                      <a16:creationId xmlns:a16="http://schemas.microsoft.com/office/drawing/2014/main" id="{FDF7A71F-75C9-4436-8833-4C0A08612AF9}"/>
                    </a:ext>
                  </a:extLst>
                </p:cNvPr>
                <p:cNvSpPr/>
                <p:nvPr/>
              </p:nvSpPr>
              <p:spPr>
                <a:xfrm>
                  <a:off x="5810248"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ình tự do: Hình 113">
                  <a:extLst>
                    <a:ext uri="{FF2B5EF4-FFF2-40B4-BE49-F238E27FC236}">
                      <a16:creationId xmlns:a16="http://schemas.microsoft.com/office/drawing/2014/main" id="{2ADF315F-DC21-43DA-A4AC-A8A83FC6E0F1}"/>
                    </a:ext>
                  </a:extLst>
                </p:cNvPr>
                <p:cNvSpPr/>
                <p:nvPr/>
              </p:nvSpPr>
              <p:spPr>
                <a:xfrm>
                  <a:off x="614319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Hình tự do: Hình 114">
                  <a:extLst>
                    <a:ext uri="{FF2B5EF4-FFF2-40B4-BE49-F238E27FC236}">
                      <a16:creationId xmlns:a16="http://schemas.microsoft.com/office/drawing/2014/main" id="{DD7FFA8F-FD1A-4BD9-9F11-2997424BE3D7}"/>
                    </a:ext>
                  </a:extLst>
                </p:cNvPr>
                <p:cNvSpPr/>
                <p:nvPr/>
              </p:nvSpPr>
              <p:spPr>
                <a:xfrm>
                  <a:off x="5386385"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Hình tự do: Hình 115">
                  <a:extLst>
                    <a:ext uri="{FF2B5EF4-FFF2-40B4-BE49-F238E27FC236}">
                      <a16:creationId xmlns:a16="http://schemas.microsoft.com/office/drawing/2014/main" id="{1A53B64C-2272-42FB-A114-18282DF96587}"/>
                    </a:ext>
                  </a:extLst>
                </p:cNvPr>
                <p:cNvSpPr/>
                <p:nvPr/>
              </p:nvSpPr>
              <p:spPr>
                <a:xfrm>
                  <a:off x="5714997"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Hình tự do: Hình 116">
                  <a:extLst>
                    <a:ext uri="{FF2B5EF4-FFF2-40B4-BE49-F238E27FC236}">
                      <a16:creationId xmlns:a16="http://schemas.microsoft.com/office/drawing/2014/main" id="{E4ADA60D-ACE4-442F-BA48-227D1F2AFB22}"/>
                    </a:ext>
                  </a:extLst>
                </p:cNvPr>
                <p:cNvSpPr/>
                <p:nvPr/>
              </p:nvSpPr>
              <p:spPr>
                <a:xfrm>
                  <a:off x="604794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Hình tự do: Hình 117">
                  <a:extLst>
                    <a:ext uri="{FF2B5EF4-FFF2-40B4-BE49-F238E27FC236}">
                      <a16:creationId xmlns:a16="http://schemas.microsoft.com/office/drawing/2014/main" id="{A7EBF616-D157-4515-A73A-A6BB448084E4}"/>
                    </a:ext>
                  </a:extLst>
                </p:cNvPr>
                <p:cNvSpPr/>
                <p:nvPr/>
              </p:nvSpPr>
              <p:spPr>
                <a:xfrm>
                  <a:off x="529113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Hình tự do: Hình 118">
                  <a:extLst>
                    <a:ext uri="{FF2B5EF4-FFF2-40B4-BE49-F238E27FC236}">
                      <a16:creationId xmlns:a16="http://schemas.microsoft.com/office/drawing/2014/main" id="{41C659F2-DA97-4DCF-868D-CDBBF30B3375}"/>
                    </a:ext>
                  </a:extLst>
                </p:cNvPr>
                <p:cNvSpPr/>
                <p:nvPr/>
              </p:nvSpPr>
              <p:spPr>
                <a:xfrm>
                  <a:off x="5619746"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Hình tự do: Hình 119">
                  <a:extLst>
                    <a:ext uri="{FF2B5EF4-FFF2-40B4-BE49-F238E27FC236}">
                      <a16:creationId xmlns:a16="http://schemas.microsoft.com/office/drawing/2014/main" id="{F36B7E31-DDD4-44BB-915C-B4E4273FA62B}"/>
                    </a:ext>
                  </a:extLst>
                </p:cNvPr>
                <p:cNvSpPr/>
                <p:nvPr/>
              </p:nvSpPr>
              <p:spPr>
                <a:xfrm>
                  <a:off x="595269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Hình tự do: Hình 120">
                  <a:extLst>
                    <a:ext uri="{FF2B5EF4-FFF2-40B4-BE49-F238E27FC236}">
                      <a16:creationId xmlns:a16="http://schemas.microsoft.com/office/drawing/2014/main" id="{D0AD9C62-9F49-4F3F-8919-F7FCC393AE71}"/>
                    </a:ext>
                  </a:extLst>
                </p:cNvPr>
                <p:cNvSpPr/>
                <p:nvPr/>
              </p:nvSpPr>
              <p:spPr>
                <a:xfrm>
                  <a:off x="5195883"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Hình tự do: Hình 121">
                  <a:extLst>
                    <a:ext uri="{FF2B5EF4-FFF2-40B4-BE49-F238E27FC236}">
                      <a16:creationId xmlns:a16="http://schemas.microsoft.com/office/drawing/2014/main" id="{309C85CC-A91F-442A-A66A-9932870D07B4}"/>
                    </a:ext>
                  </a:extLst>
                </p:cNvPr>
                <p:cNvSpPr/>
                <p:nvPr/>
              </p:nvSpPr>
              <p:spPr>
                <a:xfrm>
                  <a:off x="5524495"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Hình tự do: Hình 122">
                  <a:extLst>
                    <a:ext uri="{FF2B5EF4-FFF2-40B4-BE49-F238E27FC236}">
                      <a16:creationId xmlns:a16="http://schemas.microsoft.com/office/drawing/2014/main" id="{B19E86C3-709F-4DC8-AEF9-0915C1DDDB05}"/>
                    </a:ext>
                  </a:extLst>
                </p:cNvPr>
                <p:cNvSpPr/>
                <p:nvPr/>
              </p:nvSpPr>
              <p:spPr>
                <a:xfrm>
                  <a:off x="585743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Hình tự do: Hình 123">
                  <a:extLst>
                    <a:ext uri="{FF2B5EF4-FFF2-40B4-BE49-F238E27FC236}">
                      <a16:creationId xmlns:a16="http://schemas.microsoft.com/office/drawing/2014/main" id="{5CB04EEB-9FD5-419C-A8A8-47A21DC7B232}"/>
                    </a:ext>
                  </a:extLst>
                </p:cNvPr>
                <p:cNvSpPr/>
                <p:nvPr/>
              </p:nvSpPr>
              <p:spPr>
                <a:xfrm>
                  <a:off x="4536493"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5" name="Hình tự do: Hình 124">
                  <a:extLst>
                    <a:ext uri="{FF2B5EF4-FFF2-40B4-BE49-F238E27FC236}">
                      <a16:creationId xmlns:a16="http://schemas.microsoft.com/office/drawing/2014/main" id="{5BC18EC9-67BE-4B9A-B1AA-9DE50CB1E544}"/>
                    </a:ext>
                  </a:extLst>
                </p:cNvPr>
                <p:cNvSpPr/>
                <p:nvPr/>
              </p:nvSpPr>
              <p:spPr>
                <a:xfrm>
                  <a:off x="462524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6" name="Hình tự do: Hình 125">
                  <a:extLst>
                    <a:ext uri="{FF2B5EF4-FFF2-40B4-BE49-F238E27FC236}">
                      <a16:creationId xmlns:a16="http://schemas.microsoft.com/office/drawing/2014/main" id="{A0BAF620-B695-49DC-92EB-978D7FAD2887}"/>
                    </a:ext>
                  </a:extLst>
                </p:cNvPr>
                <p:cNvSpPr/>
                <p:nvPr/>
              </p:nvSpPr>
              <p:spPr>
                <a:xfrm>
                  <a:off x="4725682"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7" name="Hình tự do: Hình 126">
                  <a:extLst>
                    <a:ext uri="{FF2B5EF4-FFF2-40B4-BE49-F238E27FC236}">
                      <a16:creationId xmlns:a16="http://schemas.microsoft.com/office/drawing/2014/main" id="{B8819B7C-BF11-44A8-B71D-1FE945ED3B66}"/>
                    </a:ext>
                  </a:extLst>
                </p:cNvPr>
                <p:cNvSpPr/>
                <p:nvPr/>
              </p:nvSpPr>
              <p:spPr>
                <a:xfrm>
                  <a:off x="4814433"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8" name="Hình tự do: Hình 127">
                  <a:extLst>
                    <a:ext uri="{FF2B5EF4-FFF2-40B4-BE49-F238E27FC236}">
                      <a16:creationId xmlns:a16="http://schemas.microsoft.com/office/drawing/2014/main" id="{E344EC85-29F8-4EA9-8A11-7193FBD93C50}"/>
                    </a:ext>
                  </a:extLst>
                </p:cNvPr>
                <p:cNvSpPr/>
                <p:nvPr/>
              </p:nvSpPr>
              <p:spPr>
                <a:xfrm>
                  <a:off x="4917922"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9" name="Hình tự do: Hình 128">
                  <a:extLst>
                    <a:ext uri="{FF2B5EF4-FFF2-40B4-BE49-F238E27FC236}">
                      <a16:creationId xmlns:a16="http://schemas.microsoft.com/office/drawing/2014/main" id="{77578EA4-226B-4F73-85C5-7DCCF55EFF76}"/>
                    </a:ext>
                  </a:extLst>
                </p:cNvPr>
                <p:cNvSpPr/>
                <p:nvPr/>
              </p:nvSpPr>
              <p:spPr>
                <a:xfrm>
                  <a:off x="5006673"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0" name="Hình tự do: Hình 129">
                  <a:extLst>
                    <a:ext uri="{FF2B5EF4-FFF2-40B4-BE49-F238E27FC236}">
                      <a16:creationId xmlns:a16="http://schemas.microsoft.com/office/drawing/2014/main" id="{CABCBB2C-1761-4F7E-8786-B3255F5B7725}"/>
                    </a:ext>
                  </a:extLst>
                </p:cNvPr>
                <p:cNvSpPr/>
                <p:nvPr/>
              </p:nvSpPr>
              <p:spPr>
                <a:xfrm>
                  <a:off x="4434742"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1" name="Hình tự do: Hình 130">
                  <a:extLst>
                    <a:ext uri="{FF2B5EF4-FFF2-40B4-BE49-F238E27FC236}">
                      <a16:creationId xmlns:a16="http://schemas.microsoft.com/office/drawing/2014/main" id="{A177B153-9F9D-451E-892C-3F9E22F806A6}"/>
                    </a:ext>
                  </a:extLst>
                </p:cNvPr>
                <p:cNvSpPr/>
                <p:nvPr/>
              </p:nvSpPr>
              <p:spPr>
                <a:xfrm>
                  <a:off x="6505960"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2" name="Hình tự do: Hình 131">
                  <a:extLst>
                    <a:ext uri="{FF2B5EF4-FFF2-40B4-BE49-F238E27FC236}">
                      <a16:creationId xmlns:a16="http://schemas.microsoft.com/office/drawing/2014/main" id="{6DB2E5F6-68A8-4388-8444-70F63BCF7EEB}"/>
                    </a:ext>
                  </a:extLst>
                </p:cNvPr>
                <p:cNvSpPr/>
                <p:nvPr/>
              </p:nvSpPr>
              <p:spPr>
                <a:xfrm>
                  <a:off x="6594711"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3" name="Hình tự do: Hình 132">
                  <a:extLst>
                    <a:ext uri="{FF2B5EF4-FFF2-40B4-BE49-F238E27FC236}">
                      <a16:creationId xmlns:a16="http://schemas.microsoft.com/office/drawing/2014/main" id="{F4E08909-ACDA-46CC-838A-86623458ED9E}"/>
                    </a:ext>
                  </a:extLst>
                </p:cNvPr>
                <p:cNvSpPr/>
                <p:nvPr/>
              </p:nvSpPr>
              <p:spPr>
                <a:xfrm>
                  <a:off x="6695149"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4" name="Hình tự do: Hình 133">
                  <a:extLst>
                    <a:ext uri="{FF2B5EF4-FFF2-40B4-BE49-F238E27FC236}">
                      <a16:creationId xmlns:a16="http://schemas.microsoft.com/office/drawing/2014/main" id="{4FDF7715-1497-4B90-B6AF-3C3258C7DF2E}"/>
                    </a:ext>
                  </a:extLst>
                </p:cNvPr>
                <p:cNvSpPr/>
                <p:nvPr/>
              </p:nvSpPr>
              <p:spPr>
                <a:xfrm>
                  <a:off x="6783900"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5" name="Hình tự do: Hình 134">
                  <a:extLst>
                    <a:ext uri="{FF2B5EF4-FFF2-40B4-BE49-F238E27FC236}">
                      <a16:creationId xmlns:a16="http://schemas.microsoft.com/office/drawing/2014/main" id="{E89E8C9E-20A2-48B5-B82B-C0C1D5F7D8DA}"/>
                    </a:ext>
                  </a:extLst>
                </p:cNvPr>
                <p:cNvSpPr/>
                <p:nvPr/>
              </p:nvSpPr>
              <p:spPr>
                <a:xfrm>
                  <a:off x="6887389"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6" name="Hình tự do: Hình 135">
                  <a:extLst>
                    <a:ext uri="{FF2B5EF4-FFF2-40B4-BE49-F238E27FC236}">
                      <a16:creationId xmlns:a16="http://schemas.microsoft.com/office/drawing/2014/main" id="{3C8B23B9-CE57-4116-86B5-9621F56BBF1F}"/>
                    </a:ext>
                  </a:extLst>
                </p:cNvPr>
                <p:cNvSpPr/>
                <p:nvPr/>
              </p:nvSpPr>
              <p:spPr>
                <a:xfrm>
                  <a:off x="6976140"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7" name="Hình tự do: Hình 136">
                  <a:extLst>
                    <a:ext uri="{FF2B5EF4-FFF2-40B4-BE49-F238E27FC236}">
                      <a16:creationId xmlns:a16="http://schemas.microsoft.com/office/drawing/2014/main" id="{1CC7571D-5645-4A9F-8B5F-004E375BDC39}"/>
                    </a:ext>
                  </a:extLst>
                </p:cNvPr>
                <p:cNvSpPr/>
                <p:nvPr/>
              </p:nvSpPr>
              <p:spPr>
                <a:xfrm>
                  <a:off x="6404209"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8" name="Hình tự do: Hình 137">
                  <a:extLst>
                    <a:ext uri="{FF2B5EF4-FFF2-40B4-BE49-F238E27FC236}">
                      <a16:creationId xmlns:a16="http://schemas.microsoft.com/office/drawing/2014/main" id="{B7AF4D0B-6821-46B7-B498-4FD672D47341}"/>
                    </a:ext>
                  </a:extLst>
                </p:cNvPr>
                <p:cNvSpPr/>
                <p:nvPr/>
              </p:nvSpPr>
              <p:spPr>
                <a:xfrm>
                  <a:off x="5248275"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Hình tự do: Hình 138">
                  <a:extLst>
                    <a:ext uri="{FF2B5EF4-FFF2-40B4-BE49-F238E27FC236}">
                      <a16:creationId xmlns:a16="http://schemas.microsoft.com/office/drawing/2014/main" id="{803F601E-AF2A-46BD-B872-29C331A767DC}"/>
                    </a:ext>
                  </a:extLst>
                </p:cNvPr>
                <p:cNvSpPr/>
                <p:nvPr/>
              </p:nvSpPr>
              <p:spPr>
                <a:xfrm>
                  <a:off x="656272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Hình tự do: Hình 139">
                  <a:extLst>
                    <a:ext uri="{FF2B5EF4-FFF2-40B4-BE49-F238E27FC236}">
                      <a16:creationId xmlns:a16="http://schemas.microsoft.com/office/drawing/2014/main" id="{345DC642-2DF7-4A5A-A0BD-27E81180E9F2}"/>
                    </a:ext>
                  </a:extLst>
                </p:cNvPr>
                <p:cNvSpPr/>
                <p:nvPr/>
              </p:nvSpPr>
              <p:spPr>
                <a:xfrm>
                  <a:off x="5153024"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Hình tự do: Hình 140">
                  <a:extLst>
                    <a:ext uri="{FF2B5EF4-FFF2-40B4-BE49-F238E27FC236}">
                      <a16:creationId xmlns:a16="http://schemas.microsoft.com/office/drawing/2014/main" id="{7B395BBD-1D72-42CF-A041-68765C339DDC}"/>
                    </a:ext>
                  </a:extLst>
                </p:cNvPr>
                <p:cNvSpPr/>
                <p:nvPr/>
              </p:nvSpPr>
              <p:spPr>
                <a:xfrm>
                  <a:off x="646747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Hình tự do: Hình 141">
                  <a:extLst>
                    <a:ext uri="{FF2B5EF4-FFF2-40B4-BE49-F238E27FC236}">
                      <a16:creationId xmlns:a16="http://schemas.microsoft.com/office/drawing/2014/main" id="{8DF1BD18-3B44-4958-94B2-A9E2696AFC07}"/>
                    </a:ext>
                  </a:extLst>
                </p:cNvPr>
                <p:cNvSpPr/>
                <p:nvPr/>
              </p:nvSpPr>
              <p:spPr>
                <a:xfrm>
                  <a:off x="5057773"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Hình tự do: Hình 142">
                  <a:extLst>
                    <a:ext uri="{FF2B5EF4-FFF2-40B4-BE49-F238E27FC236}">
                      <a16:creationId xmlns:a16="http://schemas.microsoft.com/office/drawing/2014/main" id="{BCCBD39C-5150-476E-8386-A2664521B46A}"/>
                    </a:ext>
                  </a:extLst>
                </p:cNvPr>
                <p:cNvSpPr/>
                <p:nvPr/>
              </p:nvSpPr>
              <p:spPr>
                <a:xfrm>
                  <a:off x="637222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Hình tự do: Hình 143">
                  <a:extLst>
                    <a:ext uri="{FF2B5EF4-FFF2-40B4-BE49-F238E27FC236}">
                      <a16:creationId xmlns:a16="http://schemas.microsoft.com/office/drawing/2014/main" id="{8FA36B7C-323E-4641-9AF6-2A0C0D8D2E36}"/>
                    </a:ext>
                  </a:extLst>
                </p:cNvPr>
                <p:cNvSpPr/>
                <p:nvPr/>
              </p:nvSpPr>
              <p:spPr>
                <a:xfrm>
                  <a:off x="4962522"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Hình tự do: Hình 144">
                  <a:extLst>
                    <a:ext uri="{FF2B5EF4-FFF2-40B4-BE49-F238E27FC236}">
                      <a16:creationId xmlns:a16="http://schemas.microsoft.com/office/drawing/2014/main" id="{74B796B4-A311-4580-A916-C9BE87E7C9F2}"/>
                    </a:ext>
                  </a:extLst>
                </p:cNvPr>
                <p:cNvSpPr/>
                <p:nvPr/>
              </p:nvSpPr>
              <p:spPr>
                <a:xfrm>
                  <a:off x="627697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Hình tự do: Hình 145">
                  <a:extLst>
                    <a:ext uri="{FF2B5EF4-FFF2-40B4-BE49-F238E27FC236}">
                      <a16:creationId xmlns:a16="http://schemas.microsoft.com/office/drawing/2014/main" id="{AE83ECD5-0F43-4D9E-9D4C-5D0217498A64}"/>
                    </a:ext>
                  </a:extLst>
                </p:cNvPr>
                <p:cNvSpPr/>
                <p:nvPr/>
              </p:nvSpPr>
              <p:spPr>
                <a:xfrm>
                  <a:off x="4867271"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Hình tự do: Hình 146">
                  <a:extLst>
                    <a:ext uri="{FF2B5EF4-FFF2-40B4-BE49-F238E27FC236}">
                      <a16:creationId xmlns:a16="http://schemas.microsoft.com/office/drawing/2014/main" id="{72978A1C-FEF2-4122-A6FE-98605DF72FDD}"/>
                    </a:ext>
                  </a:extLst>
                </p:cNvPr>
                <p:cNvSpPr/>
                <p:nvPr/>
              </p:nvSpPr>
              <p:spPr>
                <a:xfrm>
                  <a:off x="618171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Nhóm 147">
                <a:extLst>
                  <a:ext uri="{FF2B5EF4-FFF2-40B4-BE49-F238E27FC236}">
                    <a16:creationId xmlns:a16="http://schemas.microsoft.com/office/drawing/2014/main" id="{EA2DF644-BFE0-458F-ACE8-1FED251DE414}"/>
                  </a:ext>
                </a:extLst>
              </p:cNvPr>
              <p:cNvGrpSpPr/>
              <p:nvPr/>
            </p:nvGrpSpPr>
            <p:grpSpPr>
              <a:xfrm>
                <a:off x="9123215" y="2174482"/>
                <a:ext cx="1271589" cy="785814"/>
                <a:chOff x="5819493" y="2174482"/>
                <a:chExt cx="1271589" cy="785814"/>
              </a:xfrm>
              <a:solidFill>
                <a:schemeClr val="accent3">
                  <a:lumMod val="75000"/>
                </a:schemeClr>
              </a:solidFill>
            </p:grpSpPr>
            <p:sp>
              <p:nvSpPr>
                <p:cNvPr id="149" name="Hình tự do: Hình 148">
                  <a:extLst>
                    <a:ext uri="{FF2B5EF4-FFF2-40B4-BE49-F238E27FC236}">
                      <a16:creationId xmlns:a16="http://schemas.microsoft.com/office/drawing/2014/main" id="{25A6F86B-995F-4F6D-8433-C2B5EF4123CE}"/>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Nhóm 149">
                  <a:extLst>
                    <a:ext uri="{FF2B5EF4-FFF2-40B4-BE49-F238E27FC236}">
                      <a16:creationId xmlns:a16="http://schemas.microsoft.com/office/drawing/2014/main" id="{88150765-80C7-4259-B723-7A23C0AF063F}"/>
                    </a:ext>
                  </a:extLst>
                </p:cNvPr>
                <p:cNvGrpSpPr/>
                <p:nvPr/>
              </p:nvGrpSpPr>
              <p:grpSpPr>
                <a:xfrm>
                  <a:off x="5819493" y="2174482"/>
                  <a:ext cx="1176338" cy="785814"/>
                  <a:chOff x="5819493" y="2174482"/>
                  <a:chExt cx="1176338" cy="785814"/>
                </a:xfrm>
                <a:grpFill/>
              </p:grpSpPr>
              <p:sp>
                <p:nvSpPr>
                  <p:cNvPr id="151" name="Hình tự do: Hình 150">
                    <a:extLst>
                      <a:ext uri="{FF2B5EF4-FFF2-40B4-BE49-F238E27FC236}">
                        <a16:creationId xmlns:a16="http://schemas.microsoft.com/office/drawing/2014/main" id="{D4B945B4-A38A-462C-978C-295BAD0CC061}"/>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Hình tự do: Hình 151">
                    <a:extLst>
                      <a:ext uri="{FF2B5EF4-FFF2-40B4-BE49-F238E27FC236}">
                        <a16:creationId xmlns:a16="http://schemas.microsoft.com/office/drawing/2014/main" id="{302865BF-596B-4BB7-A489-A1D832EC3D61}"/>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Hình tự do: Hình 152">
                    <a:extLst>
                      <a:ext uri="{FF2B5EF4-FFF2-40B4-BE49-F238E27FC236}">
                        <a16:creationId xmlns:a16="http://schemas.microsoft.com/office/drawing/2014/main" id="{4DFDE020-5CF0-4C74-B7DF-C26A091F95D0}"/>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Hình tự do: Hình 153">
                    <a:extLst>
                      <a:ext uri="{FF2B5EF4-FFF2-40B4-BE49-F238E27FC236}">
                        <a16:creationId xmlns:a16="http://schemas.microsoft.com/office/drawing/2014/main" id="{480130E4-A518-4536-8E52-BC455075C402}"/>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Hình tự do: Hình 154">
                    <a:extLst>
                      <a:ext uri="{FF2B5EF4-FFF2-40B4-BE49-F238E27FC236}">
                        <a16:creationId xmlns:a16="http://schemas.microsoft.com/office/drawing/2014/main" id="{BB0A3EC5-0C44-4658-B156-2CFFB251757D}"/>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Hình tự do: Hình 155">
                    <a:extLst>
                      <a:ext uri="{FF2B5EF4-FFF2-40B4-BE49-F238E27FC236}">
                        <a16:creationId xmlns:a16="http://schemas.microsoft.com/office/drawing/2014/main" id="{B8C9A693-1878-49B0-9141-05B035FC578C}"/>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Hình tự do: Hình 156">
                    <a:extLst>
                      <a:ext uri="{FF2B5EF4-FFF2-40B4-BE49-F238E27FC236}">
                        <a16:creationId xmlns:a16="http://schemas.microsoft.com/office/drawing/2014/main" id="{F9A43852-2D0B-4A0E-B7BE-4AE95311B37A}"/>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Hình tự do: Hình 157">
                    <a:extLst>
                      <a:ext uri="{FF2B5EF4-FFF2-40B4-BE49-F238E27FC236}">
                        <a16:creationId xmlns:a16="http://schemas.microsoft.com/office/drawing/2014/main" id="{BE4B7496-AE0F-4BE2-9C5D-3A521C8A77F9}"/>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159" name="Nhóm 158">
              <a:extLst>
                <a:ext uri="{FF2B5EF4-FFF2-40B4-BE49-F238E27FC236}">
                  <a16:creationId xmlns:a16="http://schemas.microsoft.com/office/drawing/2014/main" id="{8D9F8168-BE20-4B61-98BE-9B5F817BD14C}"/>
                </a:ext>
              </a:extLst>
            </p:cNvPr>
            <p:cNvGrpSpPr/>
            <p:nvPr/>
          </p:nvGrpSpPr>
          <p:grpSpPr>
            <a:xfrm>
              <a:off x="6265342" y="3451630"/>
              <a:ext cx="1271589" cy="785814"/>
              <a:chOff x="5819493" y="2174482"/>
              <a:chExt cx="1271589" cy="785814"/>
            </a:xfrm>
            <a:solidFill>
              <a:schemeClr val="accent3">
                <a:lumMod val="75000"/>
              </a:schemeClr>
            </a:solidFill>
          </p:grpSpPr>
          <p:sp>
            <p:nvSpPr>
              <p:cNvPr id="160" name="Hình tự do: Hình 159">
                <a:extLst>
                  <a:ext uri="{FF2B5EF4-FFF2-40B4-BE49-F238E27FC236}">
                    <a16:creationId xmlns:a16="http://schemas.microsoft.com/office/drawing/2014/main" id="{4665CA29-282F-4389-A0F4-846302A1EFCA}"/>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61" name="Nhóm 160">
                <a:extLst>
                  <a:ext uri="{FF2B5EF4-FFF2-40B4-BE49-F238E27FC236}">
                    <a16:creationId xmlns:a16="http://schemas.microsoft.com/office/drawing/2014/main" id="{4057CDC6-2AA1-4098-812D-C3CFA2649BC1}"/>
                  </a:ext>
                </a:extLst>
              </p:cNvPr>
              <p:cNvGrpSpPr/>
              <p:nvPr/>
            </p:nvGrpSpPr>
            <p:grpSpPr>
              <a:xfrm>
                <a:off x="5819493" y="2174482"/>
                <a:ext cx="1176338" cy="785814"/>
                <a:chOff x="5819493" y="2174482"/>
                <a:chExt cx="1176338" cy="785814"/>
              </a:xfrm>
              <a:grpFill/>
            </p:grpSpPr>
            <p:sp>
              <p:nvSpPr>
                <p:cNvPr id="162" name="Hình tự do: Hình 161">
                  <a:extLst>
                    <a:ext uri="{FF2B5EF4-FFF2-40B4-BE49-F238E27FC236}">
                      <a16:creationId xmlns:a16="http://schemas.microsoft.com/office/drawing/2014/main" id="{26A16F97-3C96-4D0C-A847-A5EE07C36301}"/>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3" name="Hình tự do: Hình 162">
                  <a:extLst>
                    <a:ext uri="{FF2B5EF4-FFF2-40B4-BE49-F238E27FC236}">
                      <a16:creationId xmlns:a16="http://schemas.microsoft.com/office/drawing/2014/main" id="{5ABAA1A1-C344-4A45-B970-F2BEDD439D21}"/>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4" name="Hình tự do: Hình 163">
                  <a:extLst>
                    <a:ext uri="{FF2B5EF4-FFF2-40B4-BE49-F238E27FC236}">
                      <a16:creationId xmlns:a16="http://schemas.microsoft.com/office/drawing/2014/main" id="{CCC57E84-3872-4C72-8018-074B046490B4}"/>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5" name="Hình tự do: Hình 164">
                  <a:extLst>
                    <a:ext uri="{FF2B5EF4-FFF2-40B4-BE49-F238E27FC236}">
                      <a16:creationId xmlns:a16="http://schemas.microsoft.com/office/drawing/2014/main" id="{F9CE11EE-0EE3-4E6C-A052-44B35B4D117D}"/>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66" name="Hình tự do: Hình 165">
                  <a:extLst>
                    <a:ext uri="{FF2B5EF4-FFF2-40B4-BE49-F238E27FC236}">
                      <a16:creationId xmlns:a16="http://schemas.microsoft.com/office/drawing/2014/main" id="{50A8B094-7C03-4376-8BAD-C47DEFAE56DA}"/>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7" name="Hình tự do: Hình 166">
                  <a:extLst>
                    <a:ext uri="{FF2B5EF4-FFF2-40B4-BE49-F238E27FC236}">
                      <a16:creationId xmlns:a16="http://schemas.microsoft.com/office/drawing/2014/main" id="{DDC683F7-A192-4FE7-A041-B2E6D75D246A}"/>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8" name="Hình tự do: Hình 167">
                  <a:extLst>
                    <a:ext uri="{FF2B5EF4-FFF2-40B4-BE49-F238E27FC236}">
                      <a16:creationId xmlns:a16="http://schemas.microsoft.com/office/drawing/2014/main" id="{608A5476-DCE4-4984-A231-B21CACCEEB7A}"/>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9" name="Hình tự do: Hình 168">
                  <a:extLst>
                    <a:ext uri="{FF2B5EF4-FFF2-40B4-BE49-F238E27FC236}">
                      <a16:creationId xmlns:a16="http://schemas.microsoft.com/office/drawing/2014/main" id="{B3B67C33-9130-46D7-A381-7241612776D3}"/>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cxnSp>
          <p:nvCxnSpPr>
            <p:cNvPr id="252" name="Đường nối Thẳng 251">
              <a:extLst>
                <a:ext uri="{FF2B5EF4-FFF2-40B4-BE49-F238E27FC236}">
                  <a16:creationId xmlns:a16="http://schemas.microsoft.com/office/drawing/2014/main" id="{5557B954-5468-4BB9-8C76-5DE2F2611829}"/>
                </a:ext>
              </a:extLst>
            </p:cNvPr>
            <p:cNvCxnSpPr>
              <a:cxnSpLocks/>
              <a:endCxn id="123" idx="0"/>
            </p:cNvCxnSpPr>
            <p:nvPr/>
          </p:nvCxnSpPr>
          <p:spPr>
            <a:xfrm>
              <a:off x="6221248" y="2184918"/>
              <a:ext cx="29152" cy="1275439"/>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53" name="Đường nối Thẳng 252">
              <a:extLst>
                <a:ext uri="{FF2B5EF4-FFF2-40B4-BE49-F238E27FC236}">
                  <a16:creationId xmlns:a16="http://schemas.microsoft.com/office/drawing/2014/main" id="{672287C3-E814-4329-81F4-B58A3DCD351E}"/>
                </a:ext>
              </a:extLst>
            </p:cNvPr>
            <p:cNvCxnSpPr>
              <a:cxnSpLocks/>
              <a:endCxn id="160" idx="2"/>
            </p:cNvCxnSpPr>
            <p:nvPr/>
          </p:nvCxnSpPr>
          <p:spPr>
            <a:xfrm>
              <a:off x="7499336" y="2952529"/>
              <a:ext cx="37595" cy="1284915"/>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54" name="Đường nối Thẳng 253">
              <a:extLst>
                <a:ext uri="{FF2B5EF4-FFF2-40B4-BE49-F238E27FC236}">
                  <a16:creationId xmlns:a16="http://schemas.microsoft.com/office/drawing/2014/main" id="{F9D79485-1B71-4D86-AAA1-89C6ABE877D0}"/>
                </a:ext>
              </a:extLst>
            </p:cNvPr>
            <p:cNvCxnSpPr>
              <a:cxnSpLocks/>
              <a:endCxn id="162" idx="3"/>
            </p:cNvCxnSpPr>
            <p:nvPr/>
          </p:nvCxnSpPr>
          <p:spPr>
            <a:xfrm>
              <a:off x="6508962" y="2942908"/>
              <a:ext cx="42132" cy="1294536"/>
            </a:xfrm>
            <a:prstGeom prst="line">
              <a:avLst/>
            </a:prstGeom>
            <a:ln>
              <a:prstDash val="dash"/>
            </a:ln>
          </p:spPr>
          <p:style>
            <a:lnRef idx="1">
              <a:schemeClr val="dk1"/>
            </a:lnRef>
            <a:fillRef idx="0">
              <a:schemeClr val="dk1"/>
            </a:fillRef>
            <a:effectRef idx="0">
              <a:schemeClr val="dk1"/>
            </a:effectRef>
            <a:fontRef idx="minor">
              <a:schemeClr val="tx1"/>
            </a:fontRef>
          </p:style>
        </p:cxnSp>
      </p:grpSp>
      <p:grpSp>
        <p:nvGrpSpPr>
          <p:cNvPr id="370" name="Nhóm 369">
            <a:extLst>
              <a:ext uri="{FF2B5EF4-FFF2-40B4-BE49-F238E27FC236}">
                <a16:creationId xmlns:a16="http://schemas.microsoft.com/office/drawing/2014/main" id="{71C13583-1FA7-40D3-B5D6-44FF73A4F5A7}"/>
              </a:ext>
            </a:extLst>
          </p:cNvPr>
          <p:cNvGrpSpPr/>
          <p:nvPr/>
        </p:nvGrpSpPr>
        <p:grpSpPr>
          <a:xfrm>
            <a:off x="8954224" y="2160853"/>
            <a:ext cx="2965261" cy="2855513"/>
            <a:chOff x="8320920" y="2160853"/>
            <a:chExt cx="2965261" cy="2855513"/>
          </a:xfrm>
        </p:grpSpPr>
        <p:grpSp>
          <p:nvGrpSpPr>
            <p:cNvPr id="173" name="Nhóm 172">
              <a:extLst>
                <a:ext uri="{FF2B5EF4-FFF2-40B4-BE49-F238E27FC236}">
                  <a16:creationId xmlns:a16="http://schemas.microsoft.com/office/drawing/2014/main" id="{3E1C4E62-3371-47AD-8661-8FFD6ECB3BC5}"/>
                </a:ext>
              </a:extLst>
            </p:cNvPr>
            <p:cNvGrpSpPr/>
            <p:nvPr/>
          </p:nvGrpSpPr>
          <p:grpSpPr>
            <a:xfrm>
              <a:off x="8320920" y="3190448"/>
              <a:ext cx="2965261" cy="1825918"/>
              <a:chOff x="4434742" y="3204077"/>
              <a:chExt cx="2965261" cy="1825918"/>
            </a:xfrm>
          </p:grpSpPr>
          <p:sp>
            <p:nvSpPr>
              <p:cNvPr id="174" name="Hình tự do: Hình 173">
                <a:extLst>
                  <a:ext uri="{FF2B5EF4-FFF2-40B4-BE49-F238E27FC236}">
                    <a16:creationId xmlns:a16="http://schemas.microsoft.com/office/drawing/2014/main" id="{30443752-92FE-4521-8EFA-41650C4687BC}"/>
                  </a:ext>
                </a:extLst>
              </p:cNvPr>
              <p:cNvSpPr/>
              <p:nvPr/>
            </p:nvSpPr>
            <p:spPr>
              <a:xfrm>
                <a:off x="5337026"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Hình tự do: Hình 174">
                <a:extLst>
                  <a:ext uri="{FF2B5EF4-FFF2-40B4-BE49-F238E27FC236}">
                    <a16:creationId xmlns:a16="http://schemas.microsoft.com/office/drawing/2014/main" id="{5EA785CF-A78D-478F-B4EA-0F3810958520}"/>
                  </a:ext>
                </a:extLst>
              </p:cNvPr>
              <p:cNvSpPr/>
              <p:nvPr/>
            </p:nvSpPr>
            <p:spPr>
              <a:xfrm>
                <a:off x="5665638"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6" name="Hình tự do: Hình 175">
                <a:extLst>
                  <a:ext uri="{FF2B5EF4-FFF2-40B4-BE49-F238E27FC236}">
                    <a16:creationId xmlns:a16="http://schemas.microsoft.com/office/drawing/2014/main" id="{6617BF1A-9E92-4826-B2FC-7C829368F32C}"/>
                  </a:ext>
                </a:extLst>
              </p:cNvPr>
              <p:cNvSpPr/>
              <p:nvPr/>
            </p:nvSpPr>
            <p:spPr>
              <a:xfrm>
                <a:off x="5994250"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Hình tự do: Hình 176">
                <a:extLst>
                  <a:ext uri="{FF2B5EF4-FFF2-40B4-BE49-F238E27FC236}">
                    <a16:creationId xmlns:a16="http://schemas.microsoft.com/office/drawing/2014/main" id="{D1126EAE-4E8A-4614-AACD-340A9A8D012B}"/>
                  </a:ext>
                </a:extLst>
              </p:cNvPr>
              <p:cNvSpPr/>
              <p:nvPr/>
            </p:nvSpPr>
            <p:spPr>
              <a:xfrm>
                <a:off x="632719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8" name="Hình tự do: Hình 177">
                <a:extLst>
                  <a:ext uri="{FF2B5EF4-FFF2-40B4-BE49-F238E27FC236}">
                    <a16:creationId xmlns:a16="http://schemas.microsoft.com/office/drawing/2014/main" id="{E09D1A1E-A390-4484-924F-F89CD7D96FBC}"/>
                  </a:ext>
                </a:extLst>
              </p:cNvPr>
              <p:cNvSpPr/>
              <p:nvPr/>
            </p:nvSpPr>
            <p:spPr>
              <a:xfrm>
                <a:off x="665147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Hình tự do: Hình 178">
                <a:extLst>
                  <a:ext uri="{FF2B5EF4-FFF2-40B4-BE49-F238E27FC236}">
                    <a16:creationId xmlns:a16="http://schemas.microsoft.com/office/drawing/2014/main" id="{74D9DC71-F162-4501-ACB2-B62BAE352E7D}"/>
                  </a:ext>
                </a:extLst>
              </p:cNvPr>
              <p:cNvSpPr/>
              <p:nvPr/>
            </p:nvSpPr>
            <p:spPr>
              <a:xfrm>
                <a:off x="4772020"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Hình tự do: Hình 179">
                <a:extLst>
                  <a:ext uri="{FF2B5EF4-FFF2-40B4-BE49-F238E27FC236}">
                    <a16:creationId xmlns:a16="http://schemas.microsoft.com/office/drawing/2014/main" id="{013F0581-A0B4-4CC2-ABD0-701D40B9931B}"/>
                  </a:ext>
                </a:extLst>
              </p:cNvPr>
              <p:cNvSpPr/>
              <p:nvPr/>
            </p:nvSpPr>
            <p:spPr>
              <a:xfrm>
                <a:off x="5100632"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1" name="Hình tự do: Hình 180">
                <a:extLst>
                  <a:ext uri="{FF2B5EF4-FFF2-40B4-BE49-F238E27FC236}">
                    <a16:creationId xmlns:a16="http://schemas.microsoft.com/office/drawing/2014/main" id="{1CEFFCAB-E762-40ED-A2AC-D533A4D0C2A9}"/>
                  </a:ext>
                </a:extLst>
              </p:cNvPr>
              <p:cNvSpPr/>
              <p:nvPr/>
            </p:nvSpPr>
            <p:spPr>
              <a:xfrm>
                <a:off x="5429244"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2" name="Hình tự do: Hình 181">
                <a:extLst>
                  <a:ext uri="{FF2B5EF4-FFF2-40B4-BE49-F238E27FC236}">
                    <a16:creationId xmlns:a16="http://schemas.microsoft.com/office/drawing/2014/main" id="{C2568D84-2533-4CF7-B280-26C85846FA9B}"/>
                  </a:ext>
                </a:extLst>
              </p:cNvPr>
              <p:cNvSpPr/>
              <p:nvPr/>
            </p:nvSpPr>
            <p:spPr>
              <a:xfrm>
                <a:off x="576218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3" name="Hình tự do: Hình 182">
                <a:extLst>
                  <a:ext uri="{FF2B5EF4-FFF2-40B4-BE49-F238E27FC236}">
                    <a16:creationId xmlns:a16="http://schemas.microsoft.com/office/drawing/2014/main" id="{61FEA46A-0CBA-4C2E-87CC-2148D972B472}"/>
                  </a:ext>
                </a:extLst>
              </p:cNvPr>
              <p:cNvSpPr/>
              <p:nvPr/>
            </p:nvSpPr>
            <p:spPr>
              <a:xfrm>
                <a:off x="608646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4" name="Hình tự do: Hình 183">
                <a:extLst>
                  <a:ext uri="{FF2B5EF4-FFF2-40B4-BE49-F238E27FC236}">
                    <a16:creationId xmlns:a16="http://schemas.microsoft.com/office/drawing/2014/main" id="{95D9EBAA-835C-4CF3-997D-5EBA7550CD6D}"/>
                  </a:ext>
                </a:extLst>
              </p:cNvPr>
              <p:cNvSpPr/>
              <p:nvPr/>
            </p:nvSpPr>
            <p:spPr>
              <a:xfrm>
                <a:off x="5576887"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Hình tự do: Hình 184">
                <a:extLst>
                  <a:ext uri="{FF2B5EF4-FFF2-40B4-BE49-F238E27FC236}">
                    <a16:creationId xmlns:a16="http://schemas.microsoft.com/office/drawing/2014/main" id="{62D8D9D9-4E29-4A2F-8A88-B8F4806C8222}"/>
                  </a:ext>
                </a:extLst>
              </p:cNvPr>
              <p:cNvSpPr/>
              <p:nvPr/>
            </p:nvSpPr>
            <p:spPr>
              <a:xfrm>
                <a:off x="5905499"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Hình tự do: Hình 185">
                <a:extLst>
                  <a:ext uri="{FF2B5EF4-FFF2-40B4-BE49-F238E27FC236}">
                    <a16:creationId xmlns:a16="http://schemas.microsoft.com/office/drawing/2014/main" id="{FC6B0144-DC3E-46D7-A83B-B180C0838B9D}"/>
                  </a:ext>
                </a:extLst>
              </p:cNvPr>
              <p:cNvSpPr/>
              <p:nvPr/>
            </p:nvSpPr>
            <p:spPr>
              <a:xfrm>
                <a:off x="623844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Hình tự do: Hình 186">
                <a:extLst>
                  <a:ext uri="{FF2B5EF4-FFF2-40B4-BE49-F238E27FC236}">
                    <a16:creationId xmlns:a16="http://schemas.microsoft.com/office/drawing/2014/main" id="{7F97159D-A166-4277-AC9B-934D1C186ACD}"/>
                  </a:ext>
                </a:extLst>
              </p:cNvPr>
              <p:cNvSpPr/>
              <p:nvPr/>
            </p:nvSpPr>
            <p:spPr>
              <a:xfrm>
                <a:off x="5481636"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Hình tự do: Hình 187">
                <a:extLst>
                  <a:ext uri="{FF2B5EF4-FFF2-40B4-BE49-F238E27FC236}">
                    <a16:creationId xmlns:a16="http://schemas.microsoft.com/office/drawing/2014/main" id="{F20C90D9-5996-435F-97EB-ABE3D09340E1}"/>
                  </a:ext>
                </a:extLst>
              </p:cNvPr>
              <p:cNvSpPr/>
              <p:nvPr/>
            </p:nvSpPr>
            <p:spPr>
              <a:xfrm>
                <a:off x="5810248"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Hình tự do: Hình 188">
                <a:extLst>
                  <a:ext uri="{FF2B5EF4-FFF2-40B4-BE49-F238E27FC236}">
                    <a16:creationId xmlns:a16="http://schemas.microsoft.com/office/drawing/2014/main" id="{862DDD13-0A94-4604-B5D4-FD3AB78C3970}"/>
                  </a:ext>
                </a:extLst>
              </p:cNvPr>
              <p:cNvSpPr/>
              <p:nvPr/>
            </p:nvSpPr>
            <p:spPr>
              <a:xfrm>
                <a:off x="614319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Hình tự do: Hình 189">
                <a:extLst>
                  <a:ext uri="{FF2B5EF4-FFF2-40B4-BE49-F238E27FC236}">
                    <a16:creationId xmlns:a16="http://schemas.microsoft.com/office/drawing/2014/main" id="{537EB441-8AE5-4CBD-B6A8-298D6EA547A2}"/>
                  </a:ext>
                </a:extLst>
              </p:cNvPr>
              <p:cNvSpPr/>
              <p:nvPr/>
            </p:nvSpPr>
            <p:spPr>
              <a:xfrm>
                <a:off x="5386385"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Hình tự do: Hình 190">
                <a:extLst>
                  <a:ext uri="{FF2B5EF4-FFF2-40B4-BE49-F238E27FC236}">
                    <a16:creationId xmlns:a16="http://schemas.microsoft.com/office/drawing/2014/main" id="{F12120C3-AF89-45C9-92CA-3710D1C40CF3}"/>
                  </a:ext>
                </a:extLst>
              </p:cNvPr>
              <p:cNvSpPr/>
              <p:nvPr/>
            </p:nvSpPr>
            <p:spPr>
              <a:xfrm>
                <a:off x="5714997"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Hình tự do: Hình 191">
                <a:extLst>
                  <a:ext uri="{FF2B5EF4-FFF2-40B4-BE49-F238E27FC236}">
                    <a16:creationId xmlns:a16="http://schemas.microsoft.com/office/drawing/2014/main" id="{6EB774D2-C9E8-437F-8F4D-754E9F173F49}"/>
                  </a:ext>
                </a:extLst>
              </p:cNvPr>
              <p:cNvSpPr/>
              <p:nvPr/>
            </p:nvSpPr>
            <p:spPr>
              <a:xfrm>
                <a:off x="604794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Hình tự do: Hình 192">
                <a:extLst>
                  <a:ext uri="{FF2B5EF4-FFF2-40B4-BE49-F238E27FC236}">
                    <a16:creationId xmlns:a16="http://schemas.microsoft.com/office/drawing/2014/main" id="{89AF82BE-A572-428D-B991-5B28D490EA62}"/>
                  </a:ext>
                </a:extLst>
              </p:cNvPr>
              <p:cNvSpPr/>
              <p:nvPr/>
            </p:nvSpPr>
            <p:spPr>
              <a:xfrm>
                <a:off x="529113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Hình tự do: Hình 193">
                <a:extLst>
                  <a:ext uri="{FF2B5EF4-FFF2-40B4-BE49-F238E27FC236}">
                    <a16:creationId xmlns:a16="http://schemas.microsoft.com/office/drawing/2014/main" id="{169A2956-00C7-44B3-AE36-BEB44493E2DE}"/>
                  </a:ext>
                </a:extLst>
              </p:cNvPr>
              <p:cNvSpPr/>
              <p:nvPr/>
            </p:nvSpPr>
            <p:spPr>
              <a:xfrm>
                <a:off x="5619746"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Hình tự do: Hình 194">
                <a:extLst>
                  <a:ext uri="{FF2B5EF4-FFF2-40B4-BE49-F238E27FC236}">
                    <a16:creationId xmlns:a16="http://schemas.microsoft.com/office/drawing/2014/main" id="{A961C227-640C-4B22-8D3A-1A53B16ACFE8}"/>
                  </a:ext>
                </a:extLst>
              </p:cNvPr>
              <p:cNvSpPr/>
              <p:nvPr/>
            </p:nvSpPr>
            <p:spPr>
              <a:xfrm>
                <a:off x="595269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Hình tự do: Hình 195">
                <a:extLst>
                  <a:ext uri="{FF2B5EF4-FFF2-40B4-BE49-F238E27FC236}">
                    <a16:creationId xmlns:a16="http://schemas.microsoft.com/office/drawing/2014/main" id="{051C5A9A-DBA5-48CF-94DB-A3436F84E4AD}"/>
                  </a:ext>
                </a:extLst>
              </p:cNvPr>
              <p:cNvSpPr/>
              <p:nvPr/>
            </p:nvSpPr>
            <p:spPr>
              <a:xfrm>
                <a:off x="5195883"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Hình tự do: Hình 196">
                <a:extLst>
                  <a:ext uri="{FF2B5EF4-FFF2-40B4-BE49-F238E27FC236}">
                    <a16:creationId xmlns:a16="http://schemas.microsoft.com/office/drawing/2014/main" id="{EFE79F9D-B87D-402E-8C3D-A55E0F88441B}"/>
                  </a:ext>
                </a:extLst>
              </p:cNvPr>
              <p:cNvSpPr/>
              <p:nvPr/>
            </p:nvSpPr>
            <p:spPr>
              <a:xfrm>
                <a:off x="5524495"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Hình tự do: Hình 197">
                <a:extLst>
                  <a:ext uri="{FF2B5EF4-FFF2-40B4-BE49-F238E27FC236}">
                    <a16:creationId xmlns:a16="http://schemas.microsoft.com/office/drawing/2014/main" id="{EFD33DC0-12BB-4348-9175-6E0A0FBAD311}"/>
                  </a:ext>
                </a:extLst>
              </p:cNvPr>
              <p:cNvSpPr/>
              <p:nvPr/>
            </p:nvSpPr>
            <p:spPr>
              <a:xfrm>
                <a:off x="585743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Hình tự do: Hình 198">
                <a:extLst>
                  <a:ext uri="{FF2B5EF4-FFF2-40B4-BE49-F238E27FC236}">
                    <a16:creationId xmlns:a16="http://schemas.microsoft.com/office/drawing/2014/main" id="{7DFA9BA8-5EB9-4A04-824A-CC6BC8CE8774}"/>
                  </a:ext>
                </a:extLst>
              </p:cNvPr>
              <p:cNvSpPr/>
              <p:nvPr/>
            </p:nvSpPr>
            <p:spPr>
              <a:xfrm>
                <a:off x="4536493"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0" name="Hình tự do: Hình 199">
                <a:extLst>
                  <a:ext uri="{FF2B5EF4-FFF2-40B4-BE49-F238E27FC236}">
                    <a16:creationId xmlns:a16="http://schemas.microsoft.com/office/drawing/2014/main" id="{2A47636B-2F2D-4AB0-99E7-B0B513492562}"/>
                  </a:ext>
                </a:extLst>
              </p:cNvPr>
              <p:cNvSpPr/>
              <p:nvPr/>
            </p:nvSpPr>
            <p:spPr>
              <a:xfrm>
                <a:off x="462524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1" name="Hình tự do: Hình 200">
                <a:extLst>
                  <a:ext uri="{FF2B5EF4-FFF2-40B4-BE49-F238E27FC236}">
                    <a16:creationId xmlns:a16="http://schemas.microsoft.com/office/drawing/2014/main" id="{A339BC9E-604C-4C67-AB78-1C9B04FD2E8B}"/>
                  </a:ext>
                </a:extLst>
              </p:cNvPr>
              <p:cNvSpPr/>
              <p:nvPr/>
            </p:nvSpPr>
            <p:spPr>
              <a:xfrm>
                <a:off x="4725682"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2" name="Hình tự do: Hình 201">
                <a:extLst>
                  <a:ext uri="{FF2B5EF4-FFF2-40B4-BE49-F238E27FC236}">
                    <a16:creationId xmlns:a16="http://schemas.microsoft.com/office/drawing/2014/main" id="{7BA5971C-2BDF-49A2-8371-83319FFA5570}"/>
                  </a:ext>
                </a:extLst>
              </p:cNvPr>
              <p:cNvSpPr/>
              <p:nvPr/>
            </p:nvSpPr>
            <p:spPr>
              <a:xfrm>
                <a:off x="4814433"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3" name="Hình tự do: Hình 202">
                <a:extLst>
                  <a:ext uri="{FF2B5EF4-FFF2-40B4-BE49-F238E27FC236}">
                    <a16:creationId xmlns:a16="http://schemas.microsoft.com/office/drawing/2014/main" id="{D655994C-BCFC-4B1E-B732-873FC63EA9CB}"/>
                  </a:ext>
                </a:extLst>
              </p:cNvPr>
              <p:cNvSpPr/>
              <p:nvPr/>
            </p:nvSpPr>
            <p:spPr>
              <a:xfrm>
                <a:off x="4917922"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4" name="Hình tự do: Hình 203">
                <a:extLst>
                  <a:ext uri="{FF2B5EF4-FFF2-40B4-BE49-F238E27FC236}">
                    <a16:creationId xmlns:a16="http://schemas.microsoft.com/office/drawing/2014/main" id="{69B9184C-4006-4516-9EA1-51E930542FC1}"/>
                  </a:ext>
                </a:extLst>
              </p:cNvPr>
              <p:cNvSpPr/>
              <p:nvPr/>
            </p:nvSpPr>
            <p:spPr>
              <a:xfrm>
                <a:off x="5006673"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5" name="Hình tự do: Hình 204">
                <a:extLst>
                  <a:ext uri="{FF2B5EF4-FFF2-40B4-BE49-F238E27FC236}">
                    <a16:creationId xmlns:a16="http://schemas.microsoft.com/office/drawing/2014/main" id="{91933DF5-5A03-4A19-B885-A130B07B742C}"/>
                  </a:ext>
                </a:extLst>
              </p:cNvPr>
              <p:cNvSpPr/>
              <p:nvPr/>
            </p:nvSpPr>
            <p:spPr>
              <a:xfrm>
                <a:off x="4434742"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6" name="Hình tự do: Hình 205">
                <a:extLst>
                  <a:ext uri="{FF2B5EF4-FFF2-40B4-BE49-F238E27FC236}">
                    <a16:creationId xmlns:a16="http://schemas.microsoft.com/office/drawing/2014/main" id="{2DE7AA6F-13BE-4CD7-9FAA-B343F08B9BAC}"/>
                  </a:ext>
                </a:extLst>
              </p:cNvPr>
              <p:cNvSpPr/>
              <p:nvPr/>
            </p:nvSpPr>
            <p:spPr>
              <a:xfrm>
                <a:off x="6505960"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7" name="Hình tự do: Hình 206">
                <a:extLst>
                  <a:ext uri="{FF2B5EF4-FFF2-40B4-BE49-F238E27FC236}">
                    <a16:creationId xmlns:a16="http://schemas.microsoft.com/office/drawing/2014/main" id="{326F72E6-B31C-4B9E-A678-156828465AF4}"/>
                  </a:ext>
                </a:extLst>
              </p:cNvPr>
              <p:cNvSpPr/>
              <p:nvPr/>
            </p:nvSpPr>
            <p:spPr>
              <a:xfrm>
                <a:off x="6594711"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8" name="Hình tự do: Hình 207">
                <a:extLst>
                  <a:ext uri="{FF2B5EF4-FFF2-40B4-BE49-F238E27FC236}">
                    <a16:creationId xmlns:a16="http://schemas.microsoft.com/office/drawing/2014/main" id="{A9EA7308-46C2-4FF8-B520-2349DF1AE7F7}"/>
                  </a:ext>
                </a:extLst>
              </p:cNvPr>
              <p:cNvSpPr/>
              <p:nvPr/>
            </p:nvSpPr>
            <p:spPr>
              <a:xfrm>
                <a:off x="6695149"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9" name="Hình tự do: Hình 208">
                <a:extLst>
                  <a:ext uri="{FF2B5EF4-FFF2-40B4-BE49-F238E27FC236}">
                    <a16:creationId xmlns:a16="http://schemas.microsoft.com/office/drawing/2014/main" id="{CDB921BD-EA00-4749-AA6C-EF5375AEC656}"/>
                  </a:ext>
                </a:extLst>
              </p:cNvPr>
              <p:cNvSpPr/>
              <p:nvPr/>
            </p:nvSpPr>
            <p:spPr>
              <a:xfrm>
                <a:off x="6783900"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0" name="Hình tự do: Hình 209">
                <a:extLst>
                  <a:ext uri="{FF2B5EF4-FFF2-40B4-BE49-F238E27FC236}">
                    <a16:creationId xmlns:a16="http://schemas.microsoft.com/office/drawing/2014/main" id="{CDABC503-3F6D-4F7E-9702-161F513A397C}"/>
                  </a:ext>
                </a:extLst>
              </p:cNvPr>
              <p:cNvSpPr/>
              <p:nvPr/>
            </p:nvSpPr>
            <p:spPr>
              <a:xfrm>
                <a:off x="6887389"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1" name="Hình tự do: Hình 210">
                <a:extLst>
                  <a:ext uri="{FF2B5EF4-FFF2-40B4-BE49-F238E27FC236}">
                    <a16:creationId xmlns:a16="http://schemas.microsoft.com/office/drawing/2014/main" id="{AC2311C2-C7E4-4DDD-BFE4-96C2B295F390}"/>
                  </a:ext>
                </a:extLst>
              </p:cNvPr>
              <p:cNvSpPr/>
              <p:nvPr/>
            </p:nvSpPr>
            <p:spPr>
              <a:xfrm>
                <a:off x="6976140"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2" name="Hình tự do: Hình 211">
                <a:extLst>
                  <a:ext uri="{FF2B5EF4-FFF2-40B4-BE49-F238E27FC236}">
                    <a16:creationId xmlns:a16="http://schemas.microsoft.com/office/drawing/2014/main" id="{6586F3AA-97AE-4546-A7C7-76C8A4445565}"/>
                  </a:ext>
                </a:extLst>
              </p:cNvPr>
              <p:cNvSpPr/>
              <p:nvPr/>
            </p:nvSpPr>
            <p:spPr>
              <a:xfrm>
                <a:off x="6404209"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3" name="Hình tự do: Hình 212">
                <a:extLst>
                  <a:ext uri="{FF2B5EF4-FFF2-40B4-BE49-F238E27FC236}">
                    <a16:creationId xmlns:a16="http://schemas.microsoft.com/office/drawing/2014/main" id="{C443A319-88AC-40AB-B3B2-F12638405507}"/>
                  </a:ext>
                </a:extLst>
              </p:cNvPr>
              <p:cNvSpPr/>
              <p:nvPr/>
            </p:nvSpPr>
            <p:spPr>
              <a:xfrm>
                <a:off x="5248275"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Hình tự do: Hình 213">
                <a:extLst>
                  <a:ext uri="{FF2B5EF4-FFF2-40B4-BE49-F238E27FC236}">
                    <a16:creationId xmlns:a16="http://schemas.microsoft.com/office/drawing/2014/main" id="{4A5E7F41-4208-4CDD-B20F-92A50A3CAD93}"/>
                  </a:ext>
                </a:extLst>
              </p:cNvPr>
              <p:cNvSpPr/>
              <p:nvPr/>
            </p:nvSpPr>
            <p:spPr>
              <a:xfrm>
                <a:off x="656272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Hình tự do: Hình 214">
                <a:extLst>
                  <a:ext uri="{FF2B5EF4-FFF2-40B4-BE49-F238E27FC236}">
                    <a16:creationId xmlns:a16="http://schemas.microsoft.com/office/drawing/2014/main" id="{FF1CF942-81A6-42AF-9F69-06EF2020DC45}"/>
                  </a:ext>
                </a:extLst>
              </p:cNvPr>
              <p:cNvSpPr/>
              <p:nvPr/>
            </p:nvSpPr>
            <p:spPr>
              <a:xfrm>
                <a:off x="5153024"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Hình tự do: Hình 215">
                <a:extLst>
                  <a:ext uri="{FF2B5EF4-FFF2-40B4-BE49-F238E27FC236}">
                    <a16:creationId xmlns:a16="http://schemas.microsoft.com/office/drawing/2014/main" id="{682DD1E9-A61B-4244-82BA-F524F89CE290}"/>
                  </a:ext>
                </a:extLst>
              </p:cNvPr>
              <p:cNvSpPr/>
              <p:nvPr/>
            </p:nvSpPr>
            <p:spPr>
              <a:xfrm>
                <a:off x="646747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Hình tự do: Hình 216">
                <a:extLst>
                  <a:ext uri="{FF2B5EF4-FFF2-40B4-BE49-F238E27FC236}">
                    <a16:creationId xmlns:a16="http://schemas.microsoft.com/office/drawing/2014/main" id="{1B100EC9-11A8-4430-AD47-471E781CA9BA}"/>
                  </a:ext>
                </a:extLst>
              </p:cNvPr>
              <p:cNvSpPr/>
              <p:nvPr/>
            </p:nvSpPr>
            <p:spPr>
              <a:xfrm>
                <a:off x="5057773"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Hình tự do: Hình 217">
                <a:extLst>
                  <a:ext uri="{FF2B5EF4-FFF2-40B4-BE49-F238E27FC236}">
                    <a16:creationId xmlns:a16="http://schemas.microsoft.com/office/drawing/2014/main" id="{5D86385B-D1C1-4FD0-80A3-99594065556C}"/>
                  </a:ext>
                </a:extLst>
              </p:cNvPr>
              <p:cNvSpPr/>
              <p:nvPr/>
            </p:nvSpPr>
            <p:spPr>
              <a:xfrm>
                <a:off x="637222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Hình tự do: Hình 218">
                <a:extLst>
                  <a:ext uri="{FF2B5EF4-FFF2-40B4-BE49-F238E27FC236}">
                    <a16:creationId xmlns:a16="http://schemas.microsoft.com/office/drawing/2014/main" id="{22178EAC-B4EE-41F0-A67C-724B6F5CB113}"/>
                  </a:ext>
                </a:extLst>
              </p:cNvPr>
              <p:cNvSpPr/>
              <p:nvPr/>
            </p:nvSpPr>
            <p:spPr>
              <a:xfrm>
                <a:off x="4962522"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Hình tự do: Hình 219">
                <a:extLst>
                  <a:ext uri="{FF2B5EF4-FFF2-40B4-BE49-F238E27FC236}">
                    <a16:creationId xmlns:a16="http://schemas.microsoft.com/office/drawing/2014/main" id="{D4AC62F5-2F20-46E3-8C60-1E20DB019CC8}"/>
                  </a:ext>
                </a:extLst>
              </p:cNvPr>
              <p:cNvSpPr/>
              <p:nvPr/>
            </p:nvSpPr>
            <p:spPr>
              <a:xfrm>
                <a:off x="627697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Hình tự do: Hình 220">
                <a:extLst>
                  <a:ext uri="{FF2B5EF4-FFF2-40B4-BE49-F238E27FC236}">
                    <a16:creationId xmlns:a16="http://schemas.microsoft.com/office/drawing/2014/main" id="{37339B15-DB3C-495D-AD47-BC1633F27747}"/>
                  </a:ext>
                </a:extLst>
              </p:cNvPr>
              <p:cNvSpPr/>
              <p:nvPr/>
            </p:nvSpPr>
            <p:spPr>
              <a:xfrm>
                <a:off x="4867271"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Hình tự do: Hình 221">
                <a:extLst>
                  <a:ext uri="{FF2B5EF4-FFF2-40B4-BE49-F238E27FC236}">
                    <a16:creationId xmlns:a16="http://schemas.microsoft.com/office/drawing/2014/main" id="{435C511E-529E-4F8F-B5E4-73756E0DC59E}"/>
                  </a:ext>
                </a:extLst>
              </p:cNvPr>
              <p:cNvSpPr/>
              <p:nvPr/>
            </p:nvSpPr>
            <p:spPr>
              <a:xfrm>
                <a:off x="618171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4" name="Nhóm 233">
              <a:extLst>
                <a:ext uri="{FF2B5EF4-FFF2-40B4-BE49-F238E27FC236}">
                  <a16:creationId xmlns:a16="http://schemas.microsoft.com/office/drawing/2014/main" id="{C926714B-6C10-466E-965D-DAA5EDDA98FC}"/>
                </a:ext>
              </a:extLst>
            </p:cNvPr>
            <p:cNvGrpSpPr/>
            <p:nvPr/>
          </p:nvGrpSpPr>
          <p:grpSpPr>
            <a:xfrm>
              <a:off x="9864629" y="3729036"/>
              <a:ext cx="1271589" cy="785814"/>
              <a:chOff x="5819493" y="2174482"/>
              <a:chExt cx="1271589" cy="785814"/>
            </a:xfrm>
            <a:solidFill>
              <a:schemeClr val="accent3">
                <a:lumMod val="75000"/>
              </a:schemeClr>
            </a:solidFill>
          </p:grpSpPr>
          <p:sp>
            <p:nvSpPr>
              <p:cNvPr id="235" name="Hình tự do: Hình 234">
                <a:extLst>
                  <a:ext uri="{FF2B5EF4-FFF2-40B4-BE49-F238E27FC236}">
                    <a16:creationId xmlns:a16="http://schemas.microsoft.com/office/drawing/2014/main" id="{055A226D-9F09-4A82-9774-8A653C5E6F22}"/>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36" name="Nhóm 235">
                <a:extLst>
                  <a:ext uri="{FF2B5EF4-FFF2-40B4-BE49-F238E27FC236}">
                    <a16:creationId xmlns:a16="http://schemas.microsoft.com/office/drawing/2014/main" id="{7F4E9D31-600D-4429-BCEF-647CC7F17310}"/>
                  </a:ext>
                </a:extLst>
              </p:cNvPr>
              <p:cNvGrpSpPr/>
              <p:nvPr/>
            </p:nvGrpSpPr>
            <p:grpSpPr>
              <a:xfrm>
                <a:off x="5819493" y="2174482"/>
                <a:ext cx="1176338" cy="785814"/>
                <a:chOff x="5819493" y="2174482"/>
                <a:chExt cx="1176338" cy="785814"/>
              </a:xfrm>
              <a:grpFill/>
            </p:grpSpPr>
            <p:sp>
              <p:nvSpPr>
                <p:cNvPr id="237" name="Hình tự do: Hình 236">
                  <a:extLst>
                    <a:ext uri="{FF2B5EF4-FFF2-40B4-BE49-F238E27FC236}">
                      <a16:creationId xmlns:a16="http://schemas.microsoft.com/office/drawing/2014/main" id="{187F9DBA-1044-4C31-84F3-FD10F27649DF}"/>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8" name="Hình tự do: Hình 237">
                  <a:extLst>
                    <a:ext uri="{FF2B5EF4-FFF2-40B4-BE49-F238E27FC236}">
                      <a16:creationId xmlns:a16="http://schemas.microsoft.com/office/drawing/2014/main" id="{9E04B04E-366D-4B8F-8EF9-741DF396A673}"/>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9" name="Hình tự do: Hình 238">
                  <a:extLst>
                    <a:ext uri="{FF2B5EF4-FFF2-40B4-BE49-F238E27FC236}">
                      <a16:creationId xmlns:a16="http://schemas.microsoft.com/office/drawing/2014/main" id="{F80F5D6C-06FF-4700-BAED-03FA5E7C2B74}"/>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0" name="Hình tự do: Hình 239">
                  <a:extLst>
                    <a:ext uri="{FF2B5EF4-FFF2-40B4-BE49-F238E27FC236}">
                      <a16:creationId xmlns:a16="http://schemas.microsoft.com/office/drawing/2014/main" id="{4334A41A-2111-4929-8010-70F5E4C675A1}"/>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41" name="Hình tự do: Hình 240">
                  <a:extLst>
                    <a:ext uri="{FF2B5EF4-FFF2-40B4-BE49-F238E27FC236}">
                      <a16:creationId xmlns:a16="http://schemas.microsoft.com/office/drawing/2014/main" id="{36F4F5B4-26BB-42D4-9B7F-48C3EA027372}"/>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2" name="Hình tự do: Hình 241">
                  <a:extLst>
                    <a:ext uri="{FF2B5EF4-FFF2-40B4-BE49-F238E27FC236}">
                      <a16:creationId xmlns:a16="http://schemas.microsoft.com/office/drawing/2014/main" id="{F98A1CFF-4F20-4B15-8989-0DF6AAA3FFA4}"/>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3" name="Hình tự do: Hình 242">
                  <a:extLst>
                    <a:ext uri="{FF2B5EF4-FFF2-40B4-BE49-F238E27FC236}">
                      <a16:creationId xmlns:a16="http://schemas.microsoft.com/office/drawing/2014/main" id="{1CFB67A7-DDFC-4C1B-B5C9-93D9AADA9E64}"/>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4" name="Hình tự do: Hình 243">
                  <a:extLst>
                    <a:ext uri="{FF2B5EF4-FFF2-40B4-BE49-F238E27FC236}">
                      <a16:creationId xmlns:a16="http://schemas.microsoft.com/office/drawing/2014/main" id="{E3078B89-7942-4238-B836-C0FC28370CEA}"/>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cxnSp>
          <p:nvCxnSpPr>
            <p:cNvPr id="262" name="Đường nối Thẳng 261">
              <a:extLst>
                <a:ext uri="{FF2B5EF4-FFF2-40B4-BE49-F238E27FC236}">
                  <a16:creationId xmlns:a16="http://schemas.microsoft.com/office/drawing/2014/main" id="{F1379616-0116-4828-AC4E-17A39281744E}"/>
                </a:ext>
              </a:extLst>
            </p:cNvPr>
            <p:cNvCxnSpPr>
              <a:cxnSpLocks/>
              <a:stCxn id="230" idx="0"/>
              <a:endCxn id="198" idx="3"/>
            </p:cNvCxnSpPr>
            <p:nvPr/>
          </p:nvCxnSpPr>
          <p:spPr>
            <a:xfrm>
              <a:off x="9705671" y="2160853"/>
              <a:ext cx="133196" cy="154781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65" name="Đường nối Thẳng 264">
              <a:extLst>
                <a:ext uri="{FF2B5EF4-FFF2-40B4-BE49-F238E27FC236}">
                  <a16:creationId xmlns:a16="http://schemas.microsoft.com/office/drawing/2014/main" id="{A04546C4-3FAD-4630-9185-8C896D4EA1C1}"/>
                </a:ext>
              </a:extLst>
            </p:cNvPr>
            <p:cNvCxnSpPr>
              <a:cxnSpLocks/>
              <a:stCxn id="226" idx="3"/>
              <a:endCxn id="186" idx="0"/>
            </p:cNvCxnSpPr>
            <p:nvPr/>
          </p:nvCxnSpPr>
          <p:spPr>
            <a:xfrm>
              <a:off x="9991423" y="2946667"/>
              <a:ext cx="133198" cy="1554554"/>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68" name="Đường nối Thẳng 267">
              <a:extLst>
                <a:ext uri="{FF2B5EF4-FFF2-40B4-BE49-F238E27FC236}">
                  <a16:creationId xmlns:a16="http://schemas.microsoft.com/office/drawing/2014/main" id="{AD56DA3F-F9ED-42AD-8BC2-8DDEBC580DF1}"/>
                </a:ext>
              </a:extLst>
            </p:cNvPr>
            <p:cNvCxnSpPr>
              <a:cxnSpLocks/>
              <a:stCxn id="233" idx="1"/>
              <a:endCxn id="206" idx="2"/>
            </p:cNvCxnSpPr>
            <p:nvPr/>
          </p:nvCxnSpPr>
          <p:spPr>
            <a:xfrm>
              <a:off x="10691508" y="2160853"/>
              <a:ext cx="124493" cy="1551585"/>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71" name="Đường nối Thẳng 270">
              <a:extLst>
                <a:ext uri="{FF2B5EF4-FFF2-40B4-BE49-F238E27FC236}">
                  <a16:creationId xmlns:a16="http://schemas.microsoft.com/office/drawing/2014/main" id="{7387AFCC-580C-4383-9955-544E568A91D2}"/>
                </a:ext>
              </a:extLst>
            </p:cNvPr>
            <p:cNvCxnSpPr>
              <a:cxnSpLocks/>
              <a:stCxn id="224" idx="2"/>
              <a:endCxn id="235" idx="2"/>
            </p:cNvCxnSpPr>
            <p:nvPr/>
          </p:nvCxnSpPr>
          <p:spPr>
            <a:xfrm>
              <a:off x="10977260" y="2946667"/>
              <a:ext cx="158958" cy="1568183"/>
            </a:xfrm>
            <a:prstGeom prst="line">
              <a:avLst/>
            </a:prstGeom>
            <a:ln>
              <a:prstDash val="dash"/>
            </a:ln>
          </p:spPr>
          <p:style>
            <a:lnRef idx="1">
              <a:schemeClr val="dk1"/>
            </a:lnRef>
            <a:fillRef idx="0">
              <a:schemeClr val="dk1"/>
            </a:fillRef>
            <a:effectRef idx="0">
              <a:schemeClr val="dk1"/>
            </a:effectRef>
            <a:fontRef idx="minor">
              <a:schemeClr val="tx1"/>
            </a:fontRef>
          </p:style>
        </p:cxnSp>
        <p:grpSp>
          <p:nvGrpSpPr>
            <p:cNvPr id="223" name="Nhóm 222">
              <a:extLst>
                <a:ext uri="{FF2B5EF4-FFF2-40B4-BE49-F238E27FC236}">
                  <a16:creationId xmlns:a16="http://schemas.microsoft.com/office/drawing/2014/main" id="{0862A063-F20E-4FD4-A1D1-DFC44E1A73AE}"/>
                </a:ext>
              </a:extLst>
            </p:cNvPr>
            <p:cNvGrpSpPr/>
            <p:nvPr/>
          </p:nvGrpSpPr>
          <p:grpSpPr>
            <a:xfrm>
              <a:off x="9705671" y="2160853"/>
              <a:ext cx="1271589" cy="785814"/>
              <a:chOff x="5819493" y="2174482"/>
              <a:chExt cx="1271589" cy="785814"/>
            </a:xfrm>
            <a:solidFill>
              <a:schemeClr val="accent3">
                <a:lumMod val="75000"/>
              </a:schemeClr>
            </a:solidFill>
          </p:grpSpPr>
          <p:sp>
            <p:nvSpPr>
              <p:cNvPr id="224" name="Hình tự do: Hình 223">
                <a:extLst>
                  <a:ext uri="{FF2B5EF4-FFF2-40B4-BE49-F238E27FC236}">
                    <a16:creationId xmlns:a16="http://schemas.microsoft.com/office/drawing/2014/main" id="{7D478DB2-CE07-4AEE-ACB2-C56435BEEBD4}"/>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5" name="Nhóm 224">
                <a:extLst>
                  <a:ext uri="{FF2B5EF4-FFF2-40B4-BE49-F238E27FC236}">
                    <a16:creationId xmlns:a16="http://schemas.microsoft.com/office/drawing/2014/main" id="{7C478B02-75E3-4F10-B804-25094E13069E}"/>
                  </a:ext>
                </a:extLst>
              </p:cNvPr>
              <p:cNvGrpSpPr/>
              <p:nvPr/>
            </p:nvGrpSpPr>
            <p:grpSpPr>
              <a:xfrm>
                <a:off x="5819493" y="2174482"/>
                <a:ext cx="1176338" cy="785814"/>
                <a:chOff x="5819493" y="2174482"/>
                <a:chExt cx="1176338" cy="785814"/>
              </a:xfrm>
              <a:grpFill/>
            </p:grpSpPr>
            <p:sp>
              <p:nvSpPr>
                <p:cNvPr id="226" name="Hình tự do: Hình 225">
                  <a:extLst>
                    <a:ext uri="{FF2B5EF4-FFF2-40B4-BE49-F238E27FC236}">
                      <a16:creationId xmlns:a16="http://schemas.microsoft.com/office/drawing/2014/main" id="{AFA74512-739D-45C5-BBF5-17B7AF5E4229}"/>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Hình tự do: Hình 226">
                  <a:extLst>
                    <a:ext uri="{FF2B5EF4-FFF2-40B4-BE49-F238E27FC236}">
                      <a16:creationId xmlns:a16="http://schemas.microsoft.com/office/drawing/2014/main" id="{E4F79412-46CA-4726-A8E3-3046C61E9E47}"/>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Hình tự do: Hình 227">
                  <a:extLst>
                    <a:ext uri="{FF2B5EF4-FFF2-40B4-BE49-F238E27FC236}">
                      <a16:creationId xmlns:a16="http://schemas.microsoft.com/office/drawing/2014/main" id="{B27A46C4-53DC-4146-A981-794A94C4C0F1}"/>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Hình tự do: Hình 228">
                  <a:extLst>
                    <a:ext uri="{FF2B5EF4-FFF2-40B4-BE49-F238E27FC236}">
                      <a16:creationId xmlns:a16="http://schemas.microsoft.com/office/drawing/2014/main" id="{A5AFEC18-2B1C-4369-9BED-D4A0A3430888}"/>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Hình tự do: Hình 229">
                  <a:extLst>
                    <a:ext uri="{FF2B5EF4-FFF2-40B4-BE49-F238E27FC236}">
                      <a16:creationId xmlns:a16="http://schemas.microsoft.com/office/drawing/2014/main" id="{87850E28-DF1A-4903-8AEB-55FCA4D77A76}"/>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Hình tự do: Hình 230">
                  <a:extLst>
                    <a:ext uri="{FF2B5EF4-FFF2-40B4-BE49-F238E27FC236}">
                      <a16:creationId xmlns:a16="http://schemas.microsoft.com/office/drawing/2014/main" id="{04494EC9-95E8-4320-A4A0-283729C7CE1B}"/>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Hình tự do: Hình 232">
                  <a:extLst>
                    <a:ext uri="{FF2B5EF4-FFF2-40B4-BE49-F238E27FC236}">
                      <a16:creationId xmlns:a16="http://schemas.microsoft.com/office/drawing/2014/main" id="{C8A90E1D-9C50-43F3-BA4B-84C63ED3164A}"/>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Hình tự do: Hình 231">
                  <a:extLst>
                    <a:ext uri="{FF2B5EF4-FFF2-40B4-BE49-F238E27FC236}">
                      <a16:creationId xmlns:a16="http://schemas.microsoft.com/office/drawing/2014/main" id="{61A71DE2-CC68-4FAA-863B-2FB34D1500C3}"/>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378" name="Hộp Văn bản 377">
            <a:extLst>
              <a:ext uri="{FF2B5EF4-FFF2-40B4-BE49-F238E27FC236}">
                <a16:creationId xmlns:a16="http://schemas.microsoft.com/office/drawing/2014/main" id="{74FE9A80-CCE3-4031-B895-262650E6EA9B}"/>
              </a:ext>
            </a:extLst>
          </p:cNvPr>
          <p:cNvSpPr txBox="1"/>
          <p:nvPr/>
        </p:nvSpPr>
        <p:spPr>
          <a:xfrm>
            <a:off x="6300399" y="5077047"/>
            <a:ext cx="1280834" cy="369332"/>
          </a:xfrm>
          <a:prstGeom prst="rect">
            <a:avLst/>
          </a:prstGeom>
          <a:noFill/>
        </p:spPr>
        <p:txBody>
          <a:bodyPr wrap="square">
            <a:spAutoFit/>
          </a:bodyPr>
          <a:lstStyle/>
          <a:p>
            <a:pPr algn="ctr"/>
            <a:r>
              <a:rPr lang="en-US" dirty="0">
                <a:solidFill>
                  <a:srgbClr val="242021"/>
                </a:solidFill>
                <a:latin typeface="TimesTen-Roman"/>
              </a:rPr>
              <a:t>I</a:t>
            </a:r>
            <a:r>
              <a:rPr lang="en-US" sz="1800" b="0" i="0" dirty="0">
                <a:solidFill>
                  <a:srgbClr val="242021"/>
                </a:solidFill>
                <a:effectLst/>
                <a:latin typeface="TimesTen-Roman"/>
              </a:rPr>
              <a:t>mage </a:t>
            </a:r>
            <a:r>
              <a:rPr lang="en-US" sz="1800" b="0" i="1" dirty="0">
                <a:solidFill>
                  <a:srgbClr val="242021"/>
                </a:solidFill>
                <a:effectLst/>
                <a:latin typeface="TimesTen-Italic"/>
              </a:rPr>
              <a:t>f</a:t>
            </a:r>
            <a:endParaRPr lang="en-US" dirty="0"/>
          </a:p>
        </p:txBody>
      </p:sp>
      <p:sp>
        <p:nvSpPr>
          <p:cNvPr id="379" name="Hộp Văn bản 378">
            <a:extLst>
              <a:ext uri="{FF2B5EF4-FFF2-40B4-BE49-F238E27FC236}">
                <a16:creationId xmlns:a16="http://schemas.microsoft.com/office/drawing/2014/main" id="{A20D8D1F-7BC8-42A2-915F-FC919AD25585}"/>
              </a:ext>
            </a:extLst>
          </p:cNvPr>
          <p:cNvSpPr txBox="1"/>
          <p:nvPr/>
        </p:nvSpPr>
        <p:spPr>
          <a:xfrm>
            <a:off x="10253771" y="5077047"/>
            <a:ext cx="1280834" cy="369332"/>
          </a:xfrm>
          <a:prstGeom prst="rect">
            <a:avLst/>
          </a:prstGeom>
          <a:noFill/>
        </p:spPr>
        <p:txBody>
          <a:bodyPr wrap="square">
            <a:spAutoFit/>
          </a:bodyPr>
          <a:lstStyle/>
          <a:p>
            <a:pPr algn="ctr"/>
            <a:r>
              <a:rPr lang="en-US" dirty="0">
                <a:solidFill>
                  <a:srgbClr val="242021"/>
                </a:solidFill>
                <a:latin typeface="TimesTen-Roman"/>
              </a:rPr>
              <a:t>I</a:t>
            </a:r>
            <a:r>
              <a:rPr lang="en-US" sz="1800" b="0" i="0" dirty="0">
                <a:solidFill>
                  <a:srgbClr val="242021"/>
                </a:solidFill>
                <a:effectLst/>
                <a:latin typeface="TimesTen-Roman"/>
              </a:rPr>
              <a:t>mage </a:t>
            </a:r>
            <a:r>
              <a:rPr lang="en-US" sz="1800" b="0" i="1" dirty="0">
                <a:solidFill>
                  <a:srgbClr val="242021"/>
                </a:solidFill>
                <a:effectLst/>
                <a:latin typeface="TimesTen-Italic"/>
              </a:rPr>
              <a:t>f</a:t>
            </a:r>
            <a:endParaRPr lang="en-US" dirty="0"/>
          </a:p>
        </p:txBody>
      </p:sp>
      <p:grpSp>
        <p:nvGrpSpPr>
          <p:cNvPr id="383" name="Nhóm 382">
            <a:extLst>
              <a:ext uri="{FF2B5EF4-FFF2-40B4-BE49-F238E27FC236}">
                <a16:creationId xmlns:a16="http://schemas.microsoft.com/office/drawing/2014/main" id="{2803FFFB-3BDE-4079-88E1-56DD60089771}"/>
              </a:ext>
            </a:extLst>
          </p:cNvPr>
          <p:cNvGrpSpPr/>
          <p:nvPr/>
        </p:nvGrpSpPr>
        <p:grpSpPr>
          <a:xfrm>
            <a:off x="1222384" y="1762138"/>
            <a:ext cx="3148175" cy="3684241"/>
            <a:chOff x="589080" y="1762138"/>
            <a:chExt cx="3148175" cy="3684241"/>
          </a:xfrm>
        </p:grpSpPr>
        <p:grpSp>
          <p:nvGrpSpPr>
            <p:cNvPr id="274" name="Nhóm 273">
              <a:extLst>
                <a:ext uri="{FF2B5EF4-FFF2-40B4-BE49-F238E27FC236}">
                  <a16:creationId xmlns:a16="http://schemas.microsoft.com/office/drawing/2014/main" id="{4B04F902-EEFA-42FD-B0C2-C8F990D7046B}"/>
                </a:ext>
              </a:extLst>
            </p:cNvPr>
            <p:cNvGrpSpPr/>
            <p:nvPr/>
          </p:nvGrpSpPr>
          <p:grpSpPr>
            <a:xfrm>
              <a:off x="589080" y="2173633"/>
              <a:ext cx="2965261" cy="2855513"/>
              <a:chOff x="1197336" y="2174482"/>
              <a:chExt cx="2965261" cy="2855513"/>
            </a:xfrm>
          </p:grpSpPr>
          <p:cxnSp>
            <p:nvCxnSpPr>
              <p:cNvPr id="246" name="Đường nối Thẳng 245">
                <a:extLst>
                  <a:ext uri="{FF2B5EF4-FFF2-40B4-BE49-F238E27FC236}">
                    <a16:creationId xmlns:a16="http://schemas.microsoft.com/office/drawing/2014/main" id="{805C4487-4BDA-40DC-B70C-D2C966CCEB0E}"/>
                  </a:ext>
                </a:extLst>
              </p:cNvPr>
              <p:cNvCxnSpPr>
                <a:cxnSpLocks/>
                <a:stCxn id="73" idx="0"/>
                <a:endCxn id="88" idx="0"/>
              </p:cNvCxnSpPr>
              <p:nvPr/>
            </p:nvCxnSpPr>
            <p:spPr>
              <a:xfrm flipH="1">
                <a:off x="2531365" y="2174482"/>
                <a:ext cx="50722" cy="1028511"/>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48" name="Đường nối Thẳng 247">
                <a:extLst>
                  <a:ext uri="{FF2B5EF4-FFF2-40B4-BE49-F238E27FC236}">
                    <a16:creationId xmlns:a16="http://schemas.microsoft.com/office/drawing/2014/main" id="{882AED4C-D2A4-43B1-A1A9-6F74ECE9B1D5}"/>
                  </a:ext>
                </a:extLst>
              </p:cNvPr>
              <p:cNvCxnSpPr>
                <a:cxnSpLocks/>
                <a:stCxn id="77" idx="1"/>
              </p:cNvCxnSpPr>
              <p:nvPr/>
            </p:nvCxnSpPr>
            <p:spPr>
              <a:xfrm flipH="1">
                <a:off x="3485430" y="2174482"/>
                <a:ext cx="82494" cy="101264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49" name="Đường nối Thẳng 248">
                <a:extLst>
                  <a:ext uri="{FF2B5EF4-FFF2-40B4-BE49-F238E27FC236}">
                    <a16:creationId xmlns:a16="http://schemas.microsoft.com/office/drawing/2014/main" id="{D3CA0BF2-5836-4491-B056-3E93EDF3EEDA}"/>
                  </a:ext>
                </a:extLst>
              </p:cNvPr>
              <p:cNvCxnSpPr>
                <a:cxnSpLocks/>
                <a:stCxn id="75" idx="2"/>
              </p:cNvCxnSpPr>
              <p:nvPr/>
            </p:nvCxnSpPr>
            <p:spPr>
              <a:xfrm flipH="1">
                <a:off x="3809454" y="2960296"/>
                <a:ext cx="44222" cy="1010308"/>
              </a:xfrm>
              <a:prstGeom prst="line">
                <a:avLst/>
              </a:prstGeom>
              <a:ln>
                <a:prstDash val="dash"/>
              </a:ln>
            </p:spPr>
            <p:style>
              <a:lnRef idx="1">
                <a:schemeClr val="dk1"/>
              </a:lnRef>
              <a:fillRef idx="0">
                <a:schemeClr val="dk1"/>
              </a:fillRef>
              <a:effectRef idx="0">
                <a:schemeClr val="dk1"/>
              </a:effectRef>
              <a:fontRef idx="minor">
                <a:schemeClr val="tx1"/>
              </a:fontRef>
            </p:style>
          </p:cxnSp>
          <p:grpSp>
            <p:nvGrpSpPr>
              <p:cNvPr id="170" name="Nhóm 169">
                <a:extLst>
                  <a:ext uri="{FF2B5EF4-FFF2-40B4-BE49-F238E27FC236}">
                    <a16:creationId xmlns:a16="http://schemas.microsoft.com/office/drawing/2014/main" id="{04317E70-983A-4248-B09B-33F5A06D0E60}"/>
                  </a:ext>
                </a:extLst>
              </p:cNvPr>
              <p:cNvGrpSpPr/>
              <p:nvPr/>
            </p:nvGrpSpPr>
            <p:grpSpPr>
              <a:xfrm>
                <a:off x="1197336" y="2174482"/>
                <a:ext cx="2965261" cy="2855513"/>
                <a:chOff x="4434742" y="2174482"/>
                <a:chExt cx="2965261" cy="2855512"/>
              </a:xfrm>
            </p:grpSpPr>
            <p:grpSp>
              <p:nvGrpSpPr>
                <p:cNvPr id="80" name="Nhóm 79">
                  <a:extLst>
                    <a:ext uri="{FF2B5EF4-FFF2-40B4-BE49-F238E27FC236}">
                      <a16:creationId xmlns:a16="http://schemas.microsoft.com/office/drawing/2014/main" id="{FC54E8AE-31C3-4441-8BE6-DF61C79E3966}"/>
                    </a:ext>
                  </a:extLst>
                </p:cNvPr>
                <p:cNvGrpSpPr/>
                <p:nvPr/>
              </p:nvGrpSpPr>
              <p:grpSpPr>
                <a:xfrm>
                  <a:off x="4434742" y="3204076"/>
                  <a:ext cx="2965261" cy="1825918"/>
                  <a:chOff x="4434742" y="3204077"/>
                  <a:chExt cx="2965261" cy="1825918"/>
                </a:xfrm>
              </p:grpSpPr>
              <p:sp>
                <p:nvSpPr>
                  <p:cNvPr id="51" name="Hình tự do: Hình 50">
                    <a:extLst>
                      <a:ext uri="{FF2B5EF4-FFF2-40B4-BE49-F238E27FC236}">
                        <a16:creationId xmlns:a16="http://schemas.microsoft.com/office/drawing/2014/main" id="{031A14C8-5B57-4631-9203-48E4C3337513}"/>
                      </a:ext>
                    </a:extLst>
                  </p:cNvPr>
                  <p:cNvSpPr/>
                  <p:nvPr/>
                </p:nvSpPr>
                <p:spPr>
                  <a:xfrm>
                    <a:off x="5337026"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Hình tự do: Hình 51">
                    <a:extLst>
                      <a:ext uri="{FF2B5EF4-FFF2-40B4-BE49-F238E27FC236}">
                        <a16:creationId xmlns:a16="http://schemas.microsoft.com/office/drawing/2014/main" id="{C4285C20-B05D-450A-8D89-9EBBD975BDF5}"/>
                      </a:ext>
                    </a:extLst>
                  </p:cNvPr>
                  <p:cNvSpPr/>
                  <p:nvPr/>
                </p:nvSpPr>
                <p:spPr>
                  <a:xfrm>
                    <a:off x="5665638"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Hình tự do: Hình 52">
                    <a:extLst>
                      <a:ext uri="{FF2B5EF4-FFF2-40B4-BE49-F238E27FC236}">
                        <a16:creationId xmlns:a16="http://schemas.microsoft.com/office/drawing/2014/main" id="{41603568-B15F-4AD2-B2EB-ABC9B2734D23}"/>
                      </a:ext>
                    </a:extLst>
                  </p:cNvPr>
                  <p:cNvSpPr/>
                  <p:nvPr/>
                </p:nvSpPr>
                <p:spPr>
                  <a:xfrm>
                    <a:off x="5994250"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Hình tự do: Hình 53">
                    <a:extLst>
                      <a:ext uri="{FF2B5EF4-FFF2-40B4-BE49-F238E27FC236}">
                        <a16:creationId xmlns:a16="http://schemas.microsoft.com/office/drawing/2014/main" id="{CFFD8095-BD0A-4F3B-A7D2-85066F143A3F}"/>
                      </a:ext>
                    </a:extLst>
                  </p:cNvPr>
                  <p:cNvSpPr/>
                  <p:nvPr/>
                </p:nvSpPr>
                <p:spPr>
                  <a:xfrm>
                    <a:off x="632719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Hình tự do: Hình 54">
                    <a:extLst>
                      <a:ext uri="{FF2B5EF4-FFF2-40B4-BE49-F238E27FC236}">
                        <a16:creationId xmlns:a16="http://schemas.microsoft.com/office/drawing/2014/main" id="{5BB9F3B5-D6E1-4792-A926-E6A3176326FC}"/>
                      </a:ext>
                    </a:extLst>
                  </p:cNvPr>
                  <p:cNvSpPr/>
                  <p:nvPr/>
                </p:nvSpPr>
                <p:spPr>
                  <a:xfrm>
                    <a:off x="665147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Hình tự do: Hình 62">
                    <a:extLst>
                      <a:ext uri="{FF2B5EF4-FFF2-40B4-BE49-F238E27FC236}">
                        <a16:creationId xmlns:a16="http://schemas.microsoft.com/office/drawing/2014/main" id="{A0163396-67F3-4315-9C17-0D1B4A0430C9}"/>
                      </a:ext>
                    </a:extLst>
                  </p:cNvPr>
                  <p:cNvSpPr/>
                  <p:nvPr/>
                </p:nvSpPr>
                <p:spPr>
                  <a:xfrm>
                    <a:off x="4772020"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Hình tự do: Hình 63">
                    <a:extLst>
                      <a:ext uri="{FF2B5EF4-FFF2-40B4-BE49-F238E27FC236}">
                        <a16:creationId xmlns:a16="http://schemas.microsoft.com/office/drawing/2014/main" id="{79F25F7D-B20D-4B1A-B79B-DA3527B2216F}"/>
                      </a:ext>
                    </a:extLst>
                  </p:cNvPr>
                  <p:cNvSpPr/>
                  <p:nvPr/>
                </p:nvSpPr>
                <p:spPr>
                  <a:xfrm>
                    <a:off x="5100632"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Hình tự do: Hình 64">
                    <a:extLst>
                      <a:ext uri="{FF2B5EF4-FFF2-40B4-BE49-F238E27FC236}">
                        <a16:creationId xmlns:a16="http://schemas.microsoft.com/office/drawing/2014/main" id="{81E54F9D-8F04-4657-A11F-96F55F75F368}"/>
                      </a:ext>
                    </a:extLst>
                  </p:cNvPr>
                  <p:cNvSpPr/>
                  <p:nvPr/>
                </p:nvSpPr>
                <p:spPr>
                  <a:xfrm>
                    <a:off x="5429244"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Hình tự do: Hình 65">
                    <a:extLst>
                      <a:ext uri="{FF2B5EF4-FFF2-40B4-BE49-F238E27FC236}">
                        <a16:creationId xmlns:a16="http://schemas.microsoft.com/office/drawing/2014/main" id="{A57753EE-E51C-43CC-B8AD-9404B8E31F27}"/>
                      </a:ext>
                    </a:extLst>
                  </p:cNvPr>
                  <p:cNvSpPr/>
                  <p:nvPr/>
                </p:nvSpPr>
                <p:spPr>
                  <a:xfrm>
                    <a:off x="576218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Hình tự do: Hình 66">
                    <a:extLst>
                      <a:ext uri="{FF2B5EF4-FFF2-40B4-BE49-F238E27FC236}">
                        <a16:creationId xmlns:a16="http://schemas.microsoft.com/office/drawing/2014/main" id="{0D171F6E-4D80-4AE7-A69A-181BF4DF202C}"/>
                      </a:ext>
                    </a:extLst>
                  </p:cNvPr>
                  <p:cNvSpPr/>
                  <p:nvPr/>
                </p:nvSpPr>
                <p:spPr>
                  <a:xfrm>
                    <a:off x="608646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Hình tự do: Hình 13">
                    <a:extLst>
                      <a:ext uri="{FF2B5EF4-FFF2-40B4-BE49-F238E27FC236}">
                        <a16:creationId xmlns:a16="http://schemas.microsoft.com/office/drawing/2014/main" id="{2DC4EEA2-0E7E-4E50-8349-2D0CCDD8D214}"/>
                      </a:ext>
                    </a:extLst>
                  </p:cNvPr>
                  <p:cNvSpPr/>
                  <p:nvPr/>
                </p:nvSpPr>
                <p:spPr>
                  <a:xfrm>
                    <a:off x="5576887"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ình tự do: Hình 14">
                    <a:extLst>
                      <a:ext uri="{FF2B5EF4-FFF2-40B4-BE49-F238E27FC236}">
                        <a16:creationId xmlns:a16="http://schemas.microsoft.com/office/drawing/2014/main" id="{3F84C820-3ADC-4DB5-B420-F772C405DE9E}"/>
                      </a:ext>
                    </a:extLst>
                  </p:cNvPr>
                  <p:cNvSpPr/>
                  <p:nvPr/>
                </p:nvSpPr>
                <p:spPr>
                  <a:xfrm>
                    <a:off x="5905499"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ình tự do: Hình 15">
                    <a:extLst>
                      <a:ext uri="{FF2B5EF4-FFF2-40B4-BE49-F238E27FC236}">
                        <a16:creationId xmlns:a16="http://schemas.microsoft.com/office/drawing/2014/main" id="{3DD8CF7A-0C60-4B58-89F9-663D9E055D6C}"/>
                      </a:ext>
                    </a:extLst>
                  </p:cNvPr>
                  <p:cNvSpPr/>
                  <p:nvPr/>
                </p:nvSpPr>
                <p:spPr>
                  <a:xfrm>
                    <a:off x="623844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ình tự do: Hình 20">
                    <a:extLst>
                      <a:ext uri="{FF2B5EF4-FFF2-40B4-BE49-F238E27FC236}">
                        <a16:creationId xmlns:a16="http://schemas.microsoft.com/office/drawing/2014/main" id="{C1A6432E-BA6B-4E9D-BCC8-DC1F4FF72C10}"/>
                      </a:ext>
                    </a:extLst>
                  </p:cNvPr>
                  <p:cNvSpPr/>
                  <p:nvPr/>
                </p:nvSpPr>
                <p:spPr>
                  <a:xfrm>
                    <a:off x="5481636"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ình tự do: Hình 21">
                    <a:extLst>
                      <a:ext uri="{FF2B5EF4-FFF2-40B4-BE49-F238E27FC236}">
                        <a16:creationId xmlns:a16="http://schemas.microsoft.com/office/drawing/2014/main" id="{34D9BAA4-5D43-445A-9E4D-0B8D926C0607}"/>
                      </a:ext>
                    </a:extLst>
                  </p:cNvPr>
                  <p:cNvSpPr/>
                  <p:nvPr/>
                </p:nvSpPr>
                <p:spPr>
                  <a:xfrm>
                    <a:off x="5810248"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ình tự do: Hình 22">
                    <a:extLst>
                      <a:ext uri="{FF2B5EF4-FFF2-40B4-BE49-F238E27FC236}">
                        <a16:creationId xmlns:a16="http://schemas.microsoft.com/office/drawing/2014/main" id="{1739906F-FB59-44A2-83A7-EF88835D6FA5}"/>
                      </a:ext>
                    </a:extLst>
                  </p:cNvPr>
                  <p:cNvSpPr/>
                  <p:nvPr/>
                </p:nvSpPr>
                <p:spPr>
                  <a:xfrm>
                    <a:off x="614319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Hình tự do: Hình 25">
                    <a:extLst>
                      <a:ext uri="{FF2B5EF4-FFF2-40B4-BE49-F238E27FC236}">
                        <a16:creationId xmlns:a16="http://schemas.microsoft.com/office/drawing/2014/main" id="{D92CD52E-1415-46F5-BB7B-32541F601863}"/>
                      </a:ext>
                    </a:extLst>
                  </p:cNvPr>
                  <p:cNvSpPr/>
                  <p:nvPr/>
                </p:nvSpPr>
                <p:spPr>
                  <a:xfrm>
                    <a:off x="5386385"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ình tự do: Hình 26">
                    <a:extLst>
                      <a:ext uri="{FF2B5EF4-FFF2-40B4-BE49-F238E27FC236}">
                        <a16:creationId xmlns:a16="http://schemas.microsoft.com/office/drawing/2014/main" id="{67DECFAA-B4EF-4BB6-9465-84C9A6C9C428}"/>
                      </a:ext>
                    </a:extLst>
                  </p:cNvPr>
                  <p:cNvSpPr/>
                  <p:nvPr/>
                </p:nvSpPr>
                <p:spPr>
                  <a:xfrm>
                    <a:off x="5714997"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ình tự do: Hình 27">
                    <a:extLst>
                      <a:ext uri="{FF2B5EF4-FFF2-40B4-BE49-F238E27FC236}">
                        <a16:creationId xmlns:a16="http://schemas.microsoft.com/office/drawing/2014/main" id="{4CF882A1-FF4F-49AC-93B3-2601C1A91C1B}"/>
                      </a:ext>
                    </a:extLst>
                  </p:cNvPr>
                  <p:cNvSpPr/>
                  <p:nvPr/>
                </p:nvSpPr>
                <p:spPr>
                  <a:xfrm>
                    <a:off x="604794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ình tự do: Hình 30">
                    <a:extLst>
                      <a:ext uri="{FF2B5EF4-FFF2-40B4-BE49-F238E27FC236}">
                        <a16:creationId xmlns:a16="http://schemas.microsoft.com/office/drawing/2014/main" id="{4898D28C-6744-4FDD-9D9E-48E4A51156E4}"/>
                      </a:ext>
                    </a:extLst>
                  </p:cNvPr>
                  <p:cNvSpPr/>
                  <p:nvPr/>
                </p:nvSpPr>
                <p:spPr>
                  <a:xfrm>
                    <a:off x="529113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ình tự do: Hình 31">
                    <a:extLst>
                      <a:ext uri="{FF2B5EF4-FFF2-40B4-BE49-F238E27FC236}">
                        <a16:creationId xmlns:a16="http://schemas.microsoft.com/office/drawing/2014/main" id="{3C0D7D90-CD23-4AE3-873F-7089946ECFA9}"/>
                      </a:ext>
                    </a:extLst>
                  </p:cNvPr>
                  <p:cNvSpPr/>
                  <p:nvPr/>
                </p:nvSpPr>
                <p:spPr>
                  <a:xfrm>
                    <a:off x="5619746"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ình tự do: Hình 32">
                    <a:extLst>
                      <a:ext uri="{FF2B5EF4-FFF2-40B4-BE49-F238E27FC236}">
                        <a16:creationId xmlns:a16="http://schemas.microsoft.com/office/drawing/2014/main" id="{2D523EFC-AE42-4732-B2C6-71EE6E47F159}"/>
                      </a:ext>
                    </a:extLst>
                  </p:cNvPr>
                  <p:cNvSpPr/>
                  <p:nvPr/>
                </p:nvSpPr>
                <p:spPr>
                  <a:xfrm>
                    <a:off x="595269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ình tự do: Hình 35">
                    <a:extLst>
                      <a:ext uri="{FF2B5EF4-FFF2-40B4-BE49-F238E27FC236}">
                        <a16:creationId xmlns:a16="http://schemas.microsoft.com/office/drawing/2014/main" id="{FBF4B2CC-4A92-45A0-A822-35364C9C77BC}"/>
                      </a:ext>
                    </a:extLst>
                  </p:cNvPr>
                  <p:cNvSpPr/>
                  <p:nvPr/>
                </p:nvSpPr>
                <p:spPr>
                  <a:xfrm>
                    <a:off x="5195883"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ình tự do: Hình 36">
                    <a:extLst>
                      <a:ext uri="{FF2B5EF4-FFF2-40B4-BE49-F238E27FC236}">
                        <a16:creationId xmlns:a16="http://schemas.microsoft.com/office/drawing/2014/main" id="{AB496C45-DA50-4066-A7B8-E42FBB2A7916}"/>
                      </a:ext>
                    </a:extLst>
                  </p:cNvPr>
                  <p:cNvSpPr/>
                  <p:nvPr/>
                </p:nvSpPr>
                <p:spPr>
                  <a:xfrm>
                    <a:off x="5524495"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ình tự do: Hình 37">
                    <a:extLst>
                      <a:ext uri="{FF2B5EF4-FFF2-40B4-BE49-F238E27FC236}">
                        <a16:creationId xmlns:a16="http://schemas.microsoft.com/office/drawing/2014/main" id="{A4EF1F13-ACA4-4FEF-8A16-6FC64A37340A}"/>
                      </a:ext>
                    </a:extLst>
                  </p:cNvPr>
                  <p:cNvSpPr/>
                  <p:nvPr/>
                </p:nvSpPr>
                <p:spPr>
                  <a:xfrm>
                    <a:off x="585743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ình tự do: Hình 39">
                    <a:extLst>
                      <a:ext uri="{FF2B5EF4-FFF2-40B4-BE49-F238E27FC236}">
                        <a16:creationId xmlns:a16="http://schemas.microsoft.com/office/drawing/2014/main" id="{8E78DD92-A223-477E-8BD8-564C9B1CC465}"/>
                      </a:ext>
                    </a:extLst>
                  </p:cNvPr>
                  <p:cNvSpPr/>
                  <p:nvPr/>
                </p:nvSpPr>
                <p:spPr>
                  <a:xfrm>
                    <a:off x="4536493"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1" name="Hình tự do: Hình 40">
                    <a:extLst>
                      <a:ext uri="{FF2B5EF4-FFF2-40B4-BE49-F238E27FC236}">
                        <a16:creationId xmlns:a16="http://schemas.microsoft.com/office/drawing/2014/main" id="{CC0D2FAA-726A-4C8D-A6D9-C9444356B910}"/>
                      </a:ext>
                    </a:extLst>
                  </p:cNvPr>
                  <p:cNvSpPr/>
                  <p:nvPr/>
                </p:nvSpPr>
                <p:spPr>
                  <a:xfrm>
                    <a:off x="462524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6" name="Hình tự do: Hình 45">
                    <a:extLst>
                      <a:ext uri="{FF2B5EF4-FFF2-40B4-BE49-F238E27FC236}">
                        <a16:creationId xmlns:a16="http://schemas.microsoft.com/office/drawing/2014/main" id="{F53CA37F-CD43-4903-A17F-B6766225C96B}"/>
                      </a:ext>
                    </a:extLst>
                  </p:cNvPr>
                  <p:cNvSpPr/>
                  <p:nvPr/>
                </p:nvSpPr>
                <p:spPr>
                  <a:xfrm>
                    <a:off x="4725682"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7" name="Hình tự do: Hình 46">
                    <a:extLst>
                      <a:ext uri="{FF2B5EF4-FFF2-40B4-BE49-F238E27FC236}">
                        <a16:creationId xmlns:a16="http://schemas.microsoft.com/office/drawing/2014/main" id="{CD0A8069-A5D6-4BEC-AB10-97290D525265}"/>
                      </a:ext>
                    </a:extLst>
                  </p:cNvPr>
                  <p:cNvSpPr/>
                  <p:nvPr/>
                </p:nvSpPr>
                <p:spPr>
                  <a:xfrm>
                    <a:off x="4814433"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8" name="Hình tự do: Hình 47">
                    <a:extLst>
                      <a:ext uri="{FF2B5EF4-FFF2-40B4-BE49-F238E27FC236}">
                        <a16:creationId xmlns:a16="http://schemas.microsoft.com/office/drawing/2014/main" id="{9BE723BB-E5B5-489F-AD0B-0A540705481B}"/>
                      </a:ext>
                    </a:extLst>
                  </p:cNvPr>
                  <p:cNvSpPr/>
                  <p:nvPr/>
                </p:nvSpPr>
                <p:spPr>
                  <a:xfrm>
                    <a:off x="4917922"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9" name="Hình tự do: Hình 48">
                    <a:extLst>
                      <a:ext uri="{FF2B5EF4-FFF2-40B4-BE49-F238E27FC236}">
                        <a16:creationId xmlns:a16="http://schemas.microsoft.com/office/drawing/2014/main" id="{F6D58957-9A31-4595-99D4-20D3F3F01014}"/>
                      </a:ext>
                    </a:extLst>
                  </p:cNvPr>
                  <p:cNvSpPr/>
                  <p:nvPr/>
                </p:nvSpPr>
                <p:spPr>
                  <a:xfrm>
                    <a:off x="5006673"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0" name="Hình tự do: Hình 49">
                    <a:extLst>
                      <a:ext uri="{FF2B5EF4-FFF2-40B4-BE49-F238E27FC236}">
                        <a16:creationId xmlns:a16="http://schemas.microsoft.com/office/drawing/2014/main" id="{B80DBBA8-CEC7-4C87-8AF1-047320719011}"/>
                      </a:ext>
                    </a:extLst>
                  </p:cNvPr>
                  <p:cNvSpPr/>
                  <p:nvPr/>
                </p:nvSpPr>
                <p:spPr>
                  <a:xfrm>
                    <a:off x="4434742"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6" name="Hình tự do: Hình 55">
                    <a:extLst>
                      <a:ext uri="{FF2B5EF4-FFF2-40B4-BE49-F238E27FC236}">
                        <a16:creationId xmlns:a16="http://schemas.microsoft.com/office/drawing/2014/main" id="{D7292D2C-E0DC-4A59-8BBE-22815B54937F}"/>
                      </a:ext>
                    </a:extLst>
                  </p:cNvPr>
                  <p:cNvSpPr/>
                  <p:nvPr/>
                </p:nvSpPr>
                <p:spPr>
                  <a:xfrm>
                    <a:off x="6505960"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7" name="Hình tự do: Hình 56">
                    <a:extLst>
                      <a:ext uri="{FF2B5EF4-FFF2-40B4-BE49-F238E27FC236}">
                        <a16:creationId xmlns:a16="http://schemas.microsoft.com/office/drawing/2014/main" id="{7300598F-C8EE-42A3-AC5C-3790F5D3EE2D}"/>
                      </a:ext>
                    </a:extLst>
                  </p:cNvPr>
                  <p:cNvSpPr/>
                  <p:nvPr/>
                </p:nvSpPr>
                <p:spPr>
                  <a:xfrm>
                    <a:off x="6594711"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8" name="Hình tự do: Hình 57">
                    <a:extLst>
                      <a:ext uri="{FF2B5EF4-FFF2-40B4-BE49-F238E27FC236}">
                        <a16:creationId xmlns:a16="http://schemas.microsoft.com/office/drawing/2014/main" id="{7A5DAA69-1402-49DD-9AC2-23934933C398}"/>
                      </a:ext>
                    </a:extLst>
                  </p:cNvPr>
                  <p:cNvSpPr/>
                  <p:nvPr/>
                </p:nvSpPr>
                <p:spPr>
                  <a:xfrm>
                    <a:off x="6695149"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9" name="Hình tự do: Hình 58">
                    <a:extLst>
                      <a:ext uri="{FF2B5EF4-FFF2-40B4-BE49-F238E27FC236}">
                        <a16:creationId xmlns:a16="http://schemas.microsoft.com/office/drawing/2014/main" id="{607C782A-45B2-4E5B-9972-BE663A9C7721}"/>
                      </a:ext>
                    </a:extLst>
                  </p:cNvPr>
                  <p:cNvSpPr/>
                  <p:nvPr/>
                </p:nvSpPr>
                <p:spPr>
                  <a:xfrm>
                    <a:off x="6783900"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0" name="Hình tự do: Hình 59">
                    <a:extLst>
                      <a:ext uri="{FF2B5EF4-FFF2-40B4-BE49-F238E27FC236}">
                        <a16:creationId xmlns:a16="http://schemas.microsoft.com/office/drawing/2014/main" id="{496722AC-2021-4DFA-9CD5-5CF640335F15}"/>
                      </a:ext>
                    </a:extLst>
                  </p:cNvPr>
                  <p:cNvSpPr/>
                  <p:nvPr/>
                </p:nvSpPr>
                <p:spPr>
                  <a:xfrm>
                    <a:off x="6887389"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1" name="Hình tự do: Hình 60">
                    <a:extLst>
                      <a:ext uri="{FF2B5EF4-FFF2-40B4-BE49-F238E27FC236}">
                        <a16:creationId xmlns:a16="http://schemas.microsoft.com/office/drawing/2014/main" id="{02526BC8-F096-4977-B3CD-DFFB1AC4E61B}"/>
                      </a:ext>
                    </a:extLst>
                  </p:cNvPr>
                  <p:cNvSpPr/>
                  <p:nvPr/>
                </p:nvSpPr>
                <p:spPr>
                  <a:xfrm>
                    <a:off x="6976140"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2" name="Hình tự do: Hình 61">
                    <a:extLst>
                      <a:ext uri="{FF2B5EF4-FFF2-40B4-BE49-F238E27FC236}">
                        <a16:creationId xmlns:a16="http://schemas.microsoft.com/office/drawing/2014/main" id="{43913241-FE7B-4653-928A-3520512CFEBA}"/>
                      </a:ext>
                    </a:extLst>
                  </p:cNvPr>
                  <p:cNvSpPr/>
                  <p:nvPr/>
                </p:nvSpPr>
                <p:spPr>
                  <a:xfrm>
                    <a:off x="6404209"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Hình tự do: Hình 12">
                    <a:extLst>
                      <a:ext uri="{FF2B5EF4-FFF2-40B4-BE49-F238E27FC236}">
                        <a16:creationId xmlns:a16="http://schemas.microsoft.com/office/drawing/2014/main" id="{3CB5A855-3496-470C-BB41-691A197773DA}"/>
                      </a:ext>
                    </a:extLst>
                  </p:cNvPr>
                  <p:cNvSpPr/>
                  <p:nvPr/>
                </p:nvSpPr>
                <p:spPr>
                  <a:xfrm>
                    <a:off x="5248275"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ình tự do: Hình 16">
                    <a:extLst>
                      <a:ext uri="{FF2B5EF4-FFF2-40B4-BE49-F238E27FC236}">
                        <a16:creationId xmlns:a16="http://schemas.microsoft.com/office/drawing/2014/main" id="{504A3AB7-FA5A-43F4-8C9F-E6CC546D649E}"/>
                      </a:ext>
                    </a:extLst>
                  </p:cNvPr>
                  <p:cNvSpPr/>
                  <p:nvPr/>
                </p:nvSpPr>
                <p:spPr>
                  <a:xfrm>
                    <a:off x="656272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ình tự do: Hình 19">
                    <a:extLst>
                      <a:ext uri="{FF2B5EF4-FFF2-40B4-BE49-F238E27FC236}">
                        <a16:creationId xmlns:a16="http://schemas.microsoft.com/office/drawing/2014/main" id="{67BAA242-4832-43BB-B87C-9FD01D702E21}"/>
                      </a:ext>
                    </a:extLst>
                  </p:cNvPr>
                  <p:cNvSpPr/>
                  <p:nvPr/>
                </p:nvSpPr>
                <p:spPr>
                  <a:xfrm>
                    <a:off x="5153024"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ình tự do: Hình 23">
                    <a:extLst>
                      <a:ext uri="{FF2B5EF4-FFF2-40B4-BE49-F238E27FC236}">
                        <a16:creationId xmlns:a16="http://schemas.microsoft.com/office/drawing/2014/main" id="{2D6AD46C-7A46-442E-8889-A0424863F086}"/>
                      </a:ext>
                    </a:extLst>
                  </p:cNvPr>
                  <p:cNvSpPr/>
                  <p:nvPr/>
                </p:nvSpPr>
                <p:spPr>
                  <a:xfrm>
                    <a:off x="646747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ình tự do: Hình 24">
                    <a:extLst>
                      <a:ext uri="{FF2B5EF4-FFF2-40B4-BE49-F238E27FC236}">
                        <a16:creationId xmlns:a16="http://schemas.microsoft.com/office/drawing/2014/main" id="{1B0F7F56-5510-4FCD-9E7A-435D36AE96BD}"/>
                      </a:ext>
                    </a:extLst>
                  </p:cNvPr>
                  <p:cNvSpPr/>
                  <p:nvPr/>
                </p:nvSpPr>
                <p:spPr>
                  <a:xfrm>
                    <a:off x="5057773"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ình tự do: Hình 28">
                    <a:extLst>
                      <a:ext uri="{FF2B5EF4-FFF2-40B4-BE49-F238E27FC236}">
                        <a16:creationId xmlns:a16="http://schemas.microsoft.com/office/drawing/2014/main" id="{606A2A1D-D9CD-4F4E-9982-F9454292688B}"/>
                      </a:ext>
                    </a:extLst>
                  </p:cNvPr>
                  <p:cNvSpPr/>
                  <p:nvPr/>
                </p:nvSpPr>
                <p:spPr>
                  <a:xfrm>
                    <a:off x="637222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ình tự do: Hình 29">
                    <a:extLst>
                      <a:ext uri="{FF2B5EF4-FFF2-40B4-BE49-F238E27FC236}">
                        <a16:creationId xmlns:a16="http://schemas.microsoft.com/office/drawing/2014/main" id="{32795D7F-AD79-46EC-AFC6-53448EFF22DD}"/>
                      </a:ext>
                    </a:extLst>
                  </p:cNvPr>
                  <p:cNvSpPr/>
                  <p:nvPr/>
                </p:nvSpPr>
                <p:spPr>
                  <a:xfrm>
                    <a:off x="4962522"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ình tự do: Hình 33">
                    <a:extLst>
                      <a:ext uri="{FF2B5EF4-FFF2-40B4-BE49-F238E27FC236}">
                        <a16:creationId xmlns:a16="http://schemas.microsoft.com/office/drawing/2014/main" id="{50AB2FBF-C1A4-402A-B054-D9DE39706B4B}"/>
                      </a:ext>
                    </a:extLst>
                  </p:cNvPr>
                  <p:cNvSpPr/>
                  <p:nvPr/>
                </p:nvSpPr>
                <p:spPr>
                  <a:xfrm>
                    <a:off x="627697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ình tự do: Hình 34">
                    <a:extLst>
                      <a:ext uri="{FF2B5EF4-FFF2-40B4-BE49-F238E27FC236}">
                        <a16:creationId xmlns:a16="http://schemas.microsoft.com/office/drawing/2014/main" id="{DEDB295C-2707-462C-9E7C-D30BC8C4B216}"/>
                      </a:ext>
                    </a:extLst>
                  </p:cNvPr>
                  <p:cNvSpPr/>
                  <p:nvPr/>
                </p:nvSpPr>
                <p:spPr>
                  <a:xfrm>
                    <a:off x="4867271"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ình tự do: Hình 38">
                    <a:extLst>
                      <a:ext uri="{FF2B5EF4-FFF2-40B4-BE49-F238E27FC236}">
                        <a16:creationId xmlns:a16="http://schemas.microsoft.com/office/drawing/2014/main" id="{5542E289-6212-4194-BDAA-4F23852047CB}"/>
                      </a:ext>
                    </a:extLst>
                  </p:cNvPr>
                  <p:cNvSpPr/>
                  <p:nvPr/>
                </p:nvSpPr>
                <p:spPr>
                  <a:xfrm>
                    <a:off x="618171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Nhóm 78">
                  <a:extLst>
                    <a:ext uri="{FF2B5EF4-FFF2-40B4-BE49-F238E27FC236}">
                      <a16:creationId xmlns:a16="http://schemas.microsoft.com/office/drawing/2014/main" id="{625CC654-7726-4C16-952A-E53BD6A2816D}"/>
                    </a:ext>
                  </a:extLst>
                </p:cNvPr>
                <p:cNvGrpSpPr/>
                <p:nvPr/>
              </p:nvGrpSpPr>
              <p:grpSpPr>
                <a:xfrm>
                  <a:off x="5819493" y="2174482"/>
                  <a:ext cx="1271589" cy="785814"/>
                  <a:chOff x="5819493" y="2174482"/>
                  <a:chExt cx="1271589" cy="785814"/>
                </a:xfrm>
                <a:solidFill>
                  <a:schemeClr val="accent3">
                    <a:lumMod val="75000"/>
                  </a:schemeClr>
                </a:solidFill>
              </p:grpSpPr>
              <p:sp>
                <p:nvSpPr>
                  <p:cNvPr id="75" name="Hình tự do: Hình 74">
                    <a:extLst>
                      <a:ext uri="{FF2B5EF4-FFF2-40B4-BE49-F238E27FC236}">
                        <a16:creationId xmlns:a16="http://schemas.microsoft.com/office/drawing/2014/main" id="{5B401D1C-A1F8-4AFE-AF3B-674BF9A5F666}"/>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Nhóm 77">
                    <a:extLst>
                      <a:ext uri="{FF2B5EF4-FFF2-40B4-BE49-F238E27FC236}">
                        <a16:creationId xmlns:a16="http://schemas.microsoft.com/office/drawing/2014/main" id="{2BBC5E9C-2A48-46C4-80A8-BCF66A76FDB0}"/>
                      </a:ext>
                    </a:extLst>
                  </p:cNvPr>
                  <p:cNvGrpSpPr/>
                  <p:nvPr/>
                </p:nvGrpSpPr>
                <p:grpSpPr>
                  <a:xfrm>
                    <a:off x="5819493" y="2174482"/>
                    <a:ext cx="1176338" cy="785814"/>
                    <a:chOff x="5819493" y="2174482"/>
                    <a:chExt cx="1176338" cy="785814"/>
                  </a:xfrm>
                  <a:grpFill/>
                </p:grpSpPr>
                <p:sp>
                  <p:nvSpPr>
                    <p:cNvPr id="70" name="Hình tự do: Hình 69">
                      <a:extLst>
                        <a:ext uri="{FF2B5EF4-FFF2-40B4-BE49-F238E27FC236}">
                          <a16:creationId xmlns:a16="http://schemas.microsoft.com/office/drawing/2014/main" id="{06BB7F7D-8EF9-48A8-8EFB-9E56AE5AA206}"/>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ình tự do: Hình 70">
                      <a:extLst>
                        <a:ext uri="{FF2B5EF4-FFF2-40B4-BE49-F238E27FC236}">
                          <a16:creationId xmlns:a16="http://schemas.microsoft.com/office/drawing/2014/main" id="{87BD05A2-A34D-42E5-9055-4519539F67A4}"/>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ình tự do: Hình 71">
                      <a:extLst>
                        <a:ext uri="{FF2B5EF4-FFF2-40B4-BE49-F238E27FC236}">
                          <a16:creationId xmlns:a16="http://schemas.microsoft.com/office/drawing/2014/main" id="{355FE2F7-00F2-4AF5-AA3A-E30A82F2A68F}"/>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Hình tự do: Hình 72">
                      <a:extLst>
                        <a:ext uri="{FF2B5EF4-FFF2-40B4-BE49-F238E27FC236}">
                          <a16:creationId xmlns:a16="http://schemas.microsoft.com/office/drawing/2014/main" id="{BA38EAB5-26B1-4DC3-ADFE-8C61B3C50B4B}"/>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Hình tự do: Hình 73">
                      <a:extLst>
                        <a:ext uri="{FF2B5EF4-FFF2-40B4-BE49-F238E27FC236}">
                          <a16:creationId xmlns:a16="http://schemas.microsoft.com/office/drawing/2014/main" id="{FEE015ED-0DF2-4888-BF11-E50AFAC48CD3}"/>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Hình tự do: Hình 75">
                      <a:extLst>
                        <a:ext uri="{FF2B5EF4-FFF2-40B4-BE49-F238E27FC236}">
                          <a16:creationId xmlns:a16="http://schemas.microsoft.com/office/drawing/2014/main" id="{710C232F-779A-47F4-B8F8-CB5EC12B3308}"/>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Hình tự do: Hình 76">
                      <a:extLst>
                        <a:ext uri="{FF2B5EF4-FFF2-40B4-BE49-F238E27FC236}">
                          <a16:creationId xmlns:a16="http://schemas.microsoft.com/office/drawing/2014/main" id="{99D8ACA3-FDE6-4C26-A8C5-2040478CEEE2}"/>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ình tự do: Hình 68">
                      <a:extLst>
                        <a:ext uri="{FF2B5EF4-FFF2-40B4-BE49-F238E27FC236}">
                          <a16:creationId xmlns:a16="http://schemas.microsoft.com/office/drawing/2014/main" id="{C7B57C24-C317-422F-BCFA-03FFE6F66864}"/>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1" name="Nhóm 80">
                  <a:extLst>
                    <a:ext uri="{FF2B5EF4-FFF2-40B4-BE49-F238E27FC236}">
                      <a16:creationId xmlns:a16="http://schemas.microsoft.com/office/drawing/2014/main" id="{E218F592-8A03-4DE7-8125-4B0D64C69749}"/>
                    </a:ext>
                  </a:extLst>
                </p:cNvPr>
                <p:cNvGrpSpPr/>
                <p:nvPr/>
              </p:nvGrpSpPr>
              <p:grpSpPr>
                <a:xfrm>
                  <a:off x="5768771" y="3202993"/>
                  <a:ext cx="1271589" cy="785814"/>
                  <a:chOff x="5819493" y="2174482"/>
                  <a:chExt cx="1271589" cy="785814"/>
                </a:xfrm>
                <a:solidFill>
                  <a:schemeClr val="accent3">
                    <a:lumMod val="75000"/>
                  </a:schemeClr>
                </a:solidFill>
              </p:grpSpPr>
              <p:sp>
                <p:nvSpPr>
                  <p:cNvPr id="82" name="Hình tự do: Hình 81">
                    <a:extLst>
                      <a:ext uri="{FF2B5EF4-FFF2-40B4-BE49-F238E27FC236}">
                        <a16:creationId xmlns:a16="http://schemas.microsoft.com/office/drawing/2014/main" id="{002DE2A1-B7E1-41B1-8F2F-913960C8F78A}"/>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83" name="Nhóm 82">
                    <a:extLst>
                      <a:ext uri="{FF2B5EF4-FFF2-40B4-BE49-F238E27FC236}">
                        <a16:creationId xmlns:a16="http://schemas.microsoft.com/office/drawing/2014/main" id="{42D0F1CC-D545-4FD8-9100-07CEF57E76A3}"/>
                      </a:ext>
                    </a:extLst>
                  </p:cNvPr>
                  <p:cNvGrpSpPr/>
                  <p:nvPr/>
                </p:nvGrpSpPr>
                <p:grpSpPr>
                  <a:xfrm>
                    <a:off x="5819493" y="2174482"/>
                    <a:ext cx="1176338" cy="785814"/>
                    <a:chOff x="5819493" y="2174482"/>
                    <a:chExt cx="1176338" cy="785814"/>
                  </a:xfrm>
                  <a:grpFill/>
                </p:grpSpPr>
                <p:sp>
                  <p:nvSpPr>
                    <p:cNvPr id="84" name="Hình tự do: Hình 83">
                      <a:extLst>
                        <a:ext uri="{FF2B5EF4-FFF2-40B4-BE49-F238E27FC236}">
                          <a16:creationId xmlns:a16="http://schemas.microsoft.com/office/drawing/2014/main" id="{3AE78659-4D1E-4D03-A5D7-E52977183698}"/>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5" name="Hình tự do: Hình 84">
                      <a:extLst>
                        <a:ext uri="{FF2B5EF4-FFF2-40B4-BE49-F238E27FC236}">
                          <a16:creationId xmlns:a16="http://schemas.microsoft.com/office/drawing/2014/main" id="{A41B37C4-5760-4123-BE7A-D4946FF8851B}"/>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6" name="Hình tự do: Hình 85">
                      <a:extLst>
                        <a:ext uri="{FF2B5EF4-FFF2-40B4-BE49-F238E27FC236}">
                          <a16:creationId xmlns:a16="http://schemas.microsoft.com/office/drawing/2014/main" id="{922AFF15-A2E0-49C0-9E5B-F21992EAA2B0}"/>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7" name="Hình tự do: Hình 86">
                      <a:extLst>
                        <a:ext uri="{FF2B5EF4-FFF2-40B4-BE49-F238E27FC236}">
                          <a16:creationId xmlns:a16="http://schemas.microsoft.com/office/drawing/2014/main" id="{EBA0EE1B-B4D0-48FE-8E2F-37562E0A0376}"/>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8" name="Hình tự do: Hình 87">
                      <a:extLst>
                        <a:ext uri="{FF2B5EF4-FFF2-40B4-BE49-F238E27FC236}">
                          <a16:creationId xmlns:a16="http://schemas.microsoft.com/office/drawing/2014/main" id="{AAA96198-6670-44A3-8CFE-AFF205461B94}"/>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9" name="Hình tự do: Hình 88">
                      <a:extLst>
                        <a:ext uri="{FF2B5EF4-FFF2-40B4-BE49-F238E27FC236}">
                          <a16:creationId xmlns:a16="http://schemas.microsoft.com/office/drawing/2014/main" id="{394C3700-D76D-4512-AB2D-564094E51AB7}"/>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0" name="Hình tự do: Hình 89">
                      <a:extLst>
                        <a:ext uri="{FF2B5EF4-FFF2-40B4-BE49-F238E27FC236}">
                          <a16:creationId xmlns:a16="http://schemas.microsoft.com/office/drawing/2014/main" id="{BB80013A-F235-4C95-8F13-421C5ECFFD05}"/>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1" name="Hình tự do: Hình 90">
                      <a:extLst>
                        <a:ext uri="{FF2B5EF4-FFF2-40B4-BE49-F238E27FC236}">
                          <a16:creationId xmlns:a16="http://schemas.microsoft.com/office/drawing/2014/main" id="{5E4B5C6D-0E1B-4610-A7D4-2B5CC0950106}"/>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grpSp>
          <p:cxnSp>
            <p:nvCxnSpPr>
              <p:cNvPr id="250" name="Đường nối Thẳng 249">
                <a:extLst>
                  <a:ext uri="{FF2B5EF4-FFF2-40B4-BE49-F238E27FC236}">
                    <a16:creationId xmlns:a16="http://schemas.microsoft.com/office/drawing/2014/main" id="{54D9371E-9835-4963-B0A4-E40C1292B59A}"/>
                  </a:ext>
                </a:extLst>
              </p:cNvPr>
              <p:cNvCxnSpPr>
                <a:cxnSpLocks/>
                <a:stCxn id="69" idx="3"/>
              </p:cNvCxnSpPr>
              <p:nvPr/>
            </p:nvCxnSpPr>
            <p:spPr>
              <a:xfrm flipH="1">
                <a:off x="2819079" y="2960296"/>
                <a:ext cx="48760" cy="1000688"/>
              </a:xfrm>
              <a:prstGeom prst="line">
                <a:avLst/>
              </a:prstGeom>
              <a:ln>
                <a:prstDash val="dash"/>
              </a:ln>
            </p:spPr>
            <p:style>
              <a:lnRef idx="1">
                <a:schemeClr val="dk1"/>
              </a:lnRef>
              <a:fillRef idx="0">
                <a:schemeClr val="dk1"/>
              </a:fillRef>
              <a:effectRef idx="0">
                <a:schemeClr val="dk1"/>
              </a:effectRef>
              <a:fontRef idx="minor">
                <a:schemeClr val="tx1"/>
              </a:fontRef>
            </p:style>
          </p:cxnSp>
        </p:grpSp>
        <p:sp>
          <p:nvSpPr>
            <p:cNvPr id="377" name="Hộp Văn bản 376">
              <a:extLst>
                <a:ext uri="{FF2B5EF4-FFF2-40B4-BE49-F238E27FC236}">
                  <a16:creationId xmlns:a16="http://schemas.microsoft.com/office/drawing/2014/main" id="{CC7C1074-AD8E-404D-8E63-78704671D9C5}"/>
                </a:ext>
              </a:extLst>
            </p:cNvPr>
            <p:cNvSpPr txBox="1"/>
            <p:nvPr/>
          </p:nvSpPr>
          <p:spPr>
            <a:xfrm>
              <a:off x="1602879" y="5077048"/>
              <a:ext cx="1280835" cy="369331"/>
            </a:xfrm>
            <a:prstGeom prst="rect">
              <a:avLst/>
            </a:prstGeom>
            <a:noFill/>
          </p:spPr>
          <p:txBody>
            <a:bodyPr wrap="square">
              <a:spAutoFit/>
            </a:bodyPr>
            <a:lstStyle/>
            <a:p>
              <a:pPr algn="ctr"/>
              <a:r>
                <a:rPr lang="en-US" dirty="0">
                  <a:solidFill>
                    <a:srgbClr val="242021"/>
                  </a:solidFill>
                  <a:latin typeface="TimesTen-Roman"/>
                </a:rPr>
                <a:t>I</a:t>
              </a:r>
              <a:r>
                <a:rPr lang="en-US" b="0" i="0" dirty="0">
                  <a:solidFill>
                    <a:srgbClr val="242021"/>
                  </a:solidFill>
                  <a:effectLst/>
                  <a:latin typeface="TimesTen-Roman"/>
                </a:rPr>
                <a:t>mage </a:t>
              </a:r>
              <a:r>
                <a:rPr lang="en-US" b="0" i="1" dirty="0">
                  <a:solidFill>
                    <a:srgbClr val="242021"/>
                  </a:solidFill>
                  <a:effectLst/>
                  <a:latin typeface="TimesTen-Italic"/>
                </a:rPr>
                <a:t>f</a:t>
              </a:r>
              <a:endParaRPr lang="en-US" dirty="0"/>
            </a:p>
          </p:txBody>
        </p:sp>
        <p:sp>
          <p:nvSpPr>
            <p:cNvPr id="380" name="Hộp Văn bản 379">
              <a:extLst>
                <a:ext uri="{FF2B5EF4-FFF2-40B4-BE49-F238E27FC236}">
                  <a16:creationId xmlns:a16="http://schemas.microsoft.com/office/drawing/2014/main" id="{88F8198B-C2BF-4D7D-9F59-94E08F7CD97E}"/>
                </a:ext>
              </a:extLst>
            </p:cNvPr>
            <p:cNvSpPr txBox="1"/>
            <p:nvPr/>
          </p:nvSpPr>
          <p:spPr>
            <a:xfrm>
              <a:off x="1358720" y="1762138"/>
              <a:ext cx="2378535" cy="369332"/>
            </a:xfrm>
            <a:prstGeom prst="rect">
              <a:avLst/>
            </a:prstGeom>
            <a:noFill/>
          </p:spPr>
          <p:txBody>
            <a:bodyPr wrap="square">
              <a:spAutoFit/>
            </a:bodyPr>
            <a:lstStyle/>
            <a:p>
              <a:pPr algn="ctr"/>
              <a:r>
                <a:rPr lang="en-US" dirty="0">
                  <a:solidFill>
                    <a:srgbClr val="242021"/>
                  </a:solidFill>
                  <a:latin typeface="TimesTen-Roman"/>
                </a:rPr>
                <a:t>Window</a:t>
              </a:r>
              <a:endParaRPr lang="en-US" dirty="0"/>
            </a:p>
          </p:txBody>
        </p:sp>
      </p:grpSp>
      <p:sp>
        <p:nvSpPr>
          <p:cNvPr id="381" name="Hộp Văn bản 380">
            <a:extLst>
              <a:ext uri="{FF2B5EF4-FFF2-40B4-BE49-F238E27FC236}">
                <a16:creationId xmlns:a16="http://schemas.microsoft.com/office/drawing/2014/main" id="{C2B78FDE-73F9-4344-8A28-B28130A7DEE2}"/>
              </a:ext>
            </a:extLst>
          </p:cNvPr>
          <p:cNvSpPr txBox="1"/>
          <p:nvPr/>
        </p:nvSpPr>
        <p:spPr>
          <a:xfrm>
            <a:off x="5827525" y="1762138"/>
            <a:ext cx="2378535" cy="369332"/>
          </a:xfrm>
          <a:prstGeom prst="rect">
            <a:avLst/>
          </a:prstGeom>
          <a:noFill/>
        </p:spPr>
        <p:txBody>
          <a:bodyPr wrap="square">
            <a:spAutoFit/>
          </a:bodyPr>
          <a:lstStyle/>
          <a:p>
            <a:pPr algn="ctr"/>
            <a:r>
              <a:rPr lang="en-US" dirty="0">
                <a:solidFill>
                  <a:srgbClr val="242021"/>
                </a:solidFill>
                <a:latin typeface="TimesTen-Roman"/>
              </a:rPr>
              <a:t>Window</a:t>
            </a:r>
            <a:endParaRPr lang="en-US" dirty="0"/>
          </a:p>
        </p:txBody>
      </p:sp>
      <p:sp>
        <p:nvSpPr>
          <p:cNvPr id="382" name="Hộp Văn bản 381">
            <a:extLst>
              <a:ext uri="{FF2B5EF4-FFF2-40B4-BE49-F238E27FC236}">
                <a16:creationId xmlns:a16="http://schemas.microsoft.com/office/drawing/2014/main" id="{37A76220-A002-457C-A839-A554C0ED1FCE}"/>
              </a:ext>
            </a:extLst>
          </p:cNvPr>
          <p:cNvSpPr txBox="1"/>
          <p:nvPr/>
        </p:nvSpPr>
        <p:spPr>
          <a:xfrm>
            <a:off x="9607184" y="1762138"/>
            <a:ext cx="2378535" cy="369332"/>
          </a:xfrm>
          <a:prstGeom prst="rect">
            <a:avLst/>
          </a:prstGeom>
          <a:noFill/>
        </p:spPr>
        <p:txBody>
          <a:bodyPr wrap="square">
            <a:spAutoFit/>
          </a:bodyPr>
          <a:lstStyle/>
          <a:p>
            <a:pPr algn="ctr"/>
            <a:r>
              <a:rPr lang="en-US" dirty="0">
                <a:solidFill>
                  <a:srgbClr val="242021"/>
                </a:solidFill>
                <a:latin typeface="TimesTen-Roman"/>
              </a:rPr>
              <a:t>Window</a:t>
            </a:r>
            <a:endParaRPr lang="en-US" dirty="0"/>
          </a:p>
        </p:txBody>
      </p:sp>
    </p:spTree>
    <p:extLst>
      <p:ext uri="{BB962C8B-B14F-4D97-AF65-F5344CB8AC3E}">
        <p14:creationId xmlns:p14="http://schemas.microsoft.com/office/powerpoint/2010/main" val="1994324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Hình chữ nhật 18">
            <a:extLst>
              <a:ext uri="{FF2B5EF4-FFF2-40B4-BE49-F238E27FC236}">
                <a16:creationId xmlns:a16="http://schemas.microsoft.com/office/drawing/2014/main" id="{9B708918-0C57-4333-8A31-D7CF96604C9E}"/>
              </a:ext>
            </a:extLst>
          </p:cNvPr>
          <p:cNvSpPr/>
          <p:nvPr/>
        </p:nvSpPr>
        <p:spPr>
          <a:xfrm>
            <a:off x="0" y="647700"/>
            <a:ext cx="4383463" cy="5876925"/>
          </a:xfrm>
          <a:prstGeom prst="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3FA090-415B-2229-E03F-936F8C6991E1}"/>
              </a:ext>
            </a:extLst>
          </p:cNvPr>
          <p:cNvSpPr>
            <a:spLocks noGrp="1"/>
          </p:cNvSpPr>
          <p:nvPr>
            <p:ph type="title"/>
          </p:nvPr>
        </p:nvSpPr>
        <p:spPr>
          <a:xfrm>
            <a:off x="106405" y="3401400"/>
            <a:ext cx="4170652" cy="369524"/>
          </a:xfrm>
        </p:spPr>
        <p:txBody>
          <a:bodyPr/>
          <a:lstStyle/>
          <a:p>
            <a:pPr algn="ctr"/>
            <a:r>
              <a:rPr lang="en-US" sz="3200" dirty="0"/>
              <a:t>TABLE OF CONTENT</a:t>
            </a:r>
          </a:p>
        </p:txBody>
      </p:sp>
      <p:grpSp>
        <p:nvGrpSpPr>
          <p:cNvPr id="14" name="Nhóm 13">
            <a:extLst>
              <a:ext uri="{FF2B5EF4-FFF2-40B4-BE49-F238E27FC236}">
                <a16:creationId xmlns:a16="http://schemas.microsoft.com/office/drawing/2014/main" id="{83F21598-7881-4381-99B6-5E61AE53CE0E}"/>
              </a:ext>
            </a:extLst>
          </p:cNvPr>
          <p:cNvGrpSpPr/>
          <p:nvPr/>
        </p:nvGrpSpPr>
        <p:grpSpPr>
          <a:xfrm>
            <a:off x="4896456" y="1286099"/>
            <a:ext cx="6176962" cy="984885"/>
            <a:chOff x="4896456" y="1286099"/>
            <a:chExt cx="6176962" cy="984885"/>
          </a:xfrm>
        </p:grpSpPr>
        <p:sp>
          <p:nvSpPr>
            <p:cNvPr id="13" name="Hình chữ nhật 12">
              <a:extLst>
                <a:ext uri="{FF2B5EF4-FFF2-40B4-BE49-F238E27FC236}">
                  <a16:creationId xmlns:a16="http://schemas.microsoft.com/office/drawing/2014/main" id="{ADD33550-551B-40D0-9A3D-739BA0B42864}"/>
                </a:ext>
              </a:extLst>
            </p:cNvPr>
            <p:cNvSpPr/>
            <p:nvPr/>
          </p:nvSpPr>
          <p:spPr>
            <a:xfrm>
              <a:off x="4896457" y="1295526"/>
              <a:ext cx="3974166" cy="97545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Hộp Văn bản 11">
              <a:extLst>
                <a:ext uri="{FF2B5EF4-FFF2-40B4-BE49-F238E27FC236}">
                  <a16:creationId xmlns:a16="http://schemas.microsoft.com/office/drawing/2014/main" id="{A3FFD83A-583F-4D78-AAEB-8C34C3C9C88E}"/>
                </a:ext>
              </a:extLst>
            </p:cNvPr>
            <p:cNvSpPr txBox="1"/>
            <p:nvPr/>
          </p:nvSpPr>
          <p:spPr>
            <a:xfrm>
              <a:off x="4896456" y="1286099"/>
              <a:ext cx="6176962" cy="984885"/>
            </a:xfrm>
            <a:prstGeom prst="rect">
              <a:avLst/>
            </a:prstGeom>
            <a:noFill/>
          </p:spPr>
          <p:txBody>
            <a:bodyPr wrap="square">
              <a:spAutoFit/>
            </a:bodyPr>
            <a:lstStyle/>
            <a:p>
              <a:pPr rtl="0"/>
              <a:r>
                <a:rPr lang="en-US" sz="4000" b="1" i="0" cap="all" dirty="0">
                  <a:solidFill>
                    <a:srgbClr val="231F20"/>
                  </a:solidFill>
                  <a:effectLst/>
                </a:rPr>
                <a:t>01</a:t>
              </a:r>
              <a:endParaRPr lang="en-US" sz="4000" cap="all" dirty="0">
                <a:effectLst/>
              </a:endParaRPr>
            </a:p>
            <a:p>
              <a:pPr rtl="0"/>
              <a:r>
                <a:rPr lang="en-US" sz="1800" b="1" dirty="0">
                  <a:effectLst/>
                  <a:latin typeface="Times New Roman" panose="02020603050405020304" pitchFamily="18" charset="0"/>
                  <a:ea typeface="Times New Roman" panose="02020603050405020304" pitchFamily="18" charset="0"/>
                </a:rPr>
                <a:t>GLOBAL THRESHOLD</a:t>
              </a:r>
              <a:endParaRPr lang="en-US" sz="3200" b="1" dirty="0">
                <a:effectLst/>
              </a:endParaRPr>
            </a:p>
          </p:txBody>
        </p:sp>
      </p:grpSp>
      <p:grpSp>
        <p:nvGrpSpPr>
          <p:cNvPr id="15" name="Nhóm 14">
            <a:extLst>
              <a:ext uri="{FF2B5EF4-FFF2-40B4-BE49-F238E27FC236}">
                <a16:creationId xmlns:a16="http://schemas.microsoft.com/office/drawing/2014/main" id="{A6EDBC7C-7294-47B9-85AD-4AD0F6395FFE}"/>
              </a:ext>
            </a:extLst>
          </p:cNvPr>
          <p:cNvGrpSpPr/>
          <p:nvPr/>
        </p:nvGrpSpPr>
        <p:grpSpPr>
          <a:xfrm>
            <a:off x="4896457" y="2945984"/>
            <a:ext cx="6186756" cy="984885"/>
            <a:chOff x="4896457" y="2945984"/>
            <a:chExt cx="6186756" cy="984885"/>
          </a:xfrm>
        </p:grpSpPr>
        <p:sp>
          <p:nvSpPr>
            <p:cNvPr id="21" name="Hình chữ nhật 20">
              <a:extLst>
                <a:ext uri="{FF2B5EF4-FFF2-40B4-BE49-F238E27FC236}">
                  <a16:creationId xmlns:a16="http://schemas.microsoft.com/office/drawing/2014/main" id="{9ABD60F7-9B19-4858-8E73-539D0C46B86C}"/>
                </a:ext>
              </a:extLst>
            </p:cNvPr>
            <p:cNvSpPr/>
            <p:nvPr/>
          </p:nvSpPr>
          <p:spPr>
            <a:xfrm>
              <a:off x="4896457" y="2945984"/>
              <a:ext cx="5246784" cy="97545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7" name="Hộp Văn bản 16">
              <a:extLst>
                <a:ext uri="{FF2B5EF4-FFF2-40B4-BE49-F238E27FC236}">
                  <a16:creationId xmlns:a16="http://schemas.microsoft.com/office/drawing/2014/main" id="{36F64F91-A407-4408-A135-73D4651CC6F8}"/>
                </a:ext>
              </a:extLst>
            </p:cNvPr>
            <p:cNvSpPr txBox="1"/>
            <p:nvPr/>
          </p:nvSpPr>
          <p:spPr>
            <a:xfrm>
              <a:off x="4906251" y="2945984"/>
              <a:ext cx="6176962" cy="984885"/>
            </a:xfrm>
            <a:prstGeom prst="rect">
              <a:avLst/>
            </a:prstGeom>
            <a:noFill/>
          </p:spPr>
          <p:txBody>
            <a:bodyPr wrap="square">
              <a:spAutoFit/>
            </a:bodyPr>
            <a:lstStyle/>
            <a:p>
              <a:pPr rtl="0"/>
              <a:r>
                <a:rPr lang="en-US" sz="4000" b="1" i="0" cap="all" dirty="0">
                  <a:solidFill>
                    <a:srgbClr val="231F20"/>
                  </a:solidFill>
                  <a:effectLst/>
                </a:rPr>
                <a:t>02</a:t>
              </a:r>
            </a:p>
            <a:p>
              <a:pPr rtl="0"/>
              <a:r>
                <a:rPr lang="en-US" sz="1800" b="1" dirty="0">
                  <a:effectLst/>
                  <a:latin typeface="Times New Roman" panose="02020603050405020304" pitchFamily="18" charset="0"/>
                  <a:ea typeface="Times New Roman" panose="02020603050405020304" pitchFamily="18" charset="0"/>
                </a:rPr>
                <a:t>ADAPTIVE (LOCAL) THRESHOLD</a:t>
              </a:r>
              <a:endParaRPr lang="en-US" sz="3200" b="1" dirty="0">
                <a:effectLst/>
              </a:endParaRPr>
            </a:p>
          </p:txBody>
        </p:sp>
      </p:grpSp>
    </p:spTree>
    <p:extLst>
      <p:ext uri="{BB962C8B-B14F-4D97-AF65-F5344CB8AC3E}">
        <p14:creationId xmlns:p14="http://schemas.microsoft.com/office/powerpoint/2010/main" val="330362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772465E-F24D-2CD6-132A-65BFC748CD56}"/>
              </a:ext>
            </a:extLst>
          </p:cNvPr>
          <p:cNvSpPr>
            <a:spLocks noGrp="1"/>
          </p:cNvSpPr>
          <p:nvPr>
            <p:ph type="title"/>
          </p:nvPr>
        </p:nvSpPr>
        <p:spPr/>
        <p:txBody>
          <a:bodyPr/>
          <a:lstStyle/>
          <a:p>
            <a:r>
              <a:rPr lang="en-US" dirty="0"/>
              <a:t>1. Global Threshold</a:t>
            </a:r>
          </a:p>
        </p:txBody>
      </p:sp>
      <p:sp>
        <p:nvSpPr>
          <p:cNvPr id="4" name="Hộp Văn bản 3">
            <a:extLst>
              <a:ext uri="{FF2B5EF4-FFF2-40B4-BE49-F238E27FC236}">
                <a16:creationId xmlns:a16="http://schemas.microsoft.com/office/drawing/2014/main" id="{F411490A-0785-B66E-A3ED-80544CF9C54B}"/>
              </a:ext>
            </a:extLst>
          </p:cNvPr>
          <p:cNvSpPr txBox="1"/>
          <p:nvPr/>
        </p:nvSpPr>
        <p:spPr>
          <a:xfrm>
            <a:off x="335360" y="777240"/>
            <a:ext cx="5771773" cy="923330"/>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Global Threshold: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Applies the </a:t>
            </a:r>
            <a:r>
              <a:rPr lang="en-US" b="1" dirty="0">
                <a:latin typeface="Times New Roman" panose="02020603050405020304" pitchFamily="18" charset="0"/>
                <a:cs typeface="Times New Roman" panose="02020603050405020304" pitchFamily="18" charset="0"/>
              </a:rPr>
              <a:t>same threshold</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to </a:t>
            </a:r>
            <a:r>
              <a:rPr lang="en-US" b="1" dirty="0">
                <a:latin typeface="Times New Roman" panose="02020603050405020304" pitchFamily="18" charset="0"/>
                <a:cs typeface="Times New Roman" panose="02020603050405020304" pitchFamily="18" charset="0"/>
              </a:rPr>
              <a:t>all pixels in the image</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Eg.</a:t>
            </a:r>
            <a:r>
              <a:rPr lang="en-US" dirty="0">
                <a:latin typeface="Times New Roman" panose="02020603050405020304" pitchFamily="18" charset="0"/>
                <a:cs typeface="Times New Roman" panose="02020603050405020304" pitchFamily="18" charset="0"/>
              </a:rPr>
              <a:t> Converts grayscale image to binary using:</a:t>
            </a:r>
          </a:p>
        </p:txBody>
      </p:sp>
      <p:pic>
        <p:nvPicPr>
          <p:cNvPr id="6" name="Hình ảnh 5">
            <a:extLst>
              <a:ext uri="{FF2B5EF4-FFF2-40B4-BE49-F238E27FC236}">
                <a16:creationId xmlns:a16="http://schemas.microsoft.com/office/drawing/2014/main" id="{BDE424A6-9368-55CA-7A5A-6FEED6AACD51}"/>
              </a:ext>
            </a:extLst>
          </p:cNvPr>
          <p:cNvPicPr>
            <a:picLocks noChangeAspect="1"/>
          </p:cNvPicPr>
          <p:nvPr/>
        </p:nvPicPr>
        <p:blipFill>
          <a:blip r:embed="rId3"/>
          <a:stretch>
            <a:fillRect/>
          </a:stretch>
        </p:blipFill>
        <p:spPr>
          <a:xfrm>
            <a:off x="918849" y="1793422"/>
            <a:ext cx="3394071" cy="907968"/>
          </a:xfrm>
          <a:prstGeom prst="rect">
            <a:avLst/>
          </a:prstGeom>
        </p:spPr>
      </p:pic>
      <p:pic>
        <p:nvPicPr>
          <p:cNvPr id="8" name="Hình ảnh 7">
            <a:extLst>
              <a:ext uri="{FF2B5EF4-FFF2-40B4-BE49-F238E27FC236}">
                <a16:creationId xmlns:a16="http://schemas.microsoft.com/office/drawing/2014/main" id="{1173341E-61C5-513A-A616-68B87F12E3BB}"/>
              </a:ext>
            </a:extLst>
          </p:cNvPr>
          <p:cNvPicPr>
            <a:picLocks noChangeAspect="1"/>
          </p:cNvPicPr>
          <p:nvPr/>
        </p:nvPicPr>
        <p:blipFill>
          <a:blip r:embed="rId4"/>
          <a:stretch>
            <a:fillRect/>
          </a:stretch>
        </p:blipFill>
        <p:spPr>
          <a:xfrm>
            <a:off x="6355507" y="777240"/>
            <a:ext cx="2339675" cy="1819747"/>
          </a:xfrm>
          <a:prstGeom prst="rect">
            <a:avLst/>
          </a:prstGeom>
        </p:spPr>
      </p:pic>
      <p:sp>
        <p:nvSpPr>
          <p:cNvPr id="9" name="Hộp Văn bản 8">
            <a:extLst>
              <a:ext uri="{FF2B5EF4-FFF2-40B4-BE49-F238E27FC236}">
                <a16:creationId xmlns:a16="http://schemas.microsoft.com/office/drawing/2014/main" id="{854EE885-3FE9-4F42-52FB-CA5D8B9DB790}"/>
              </a:ext>
            </a:extLst>
          </p:cNvPr>
          <p:cNvSpPr txBox="1"/>
          <p:nvPr/>
        </p:nvSpPr>
        <p:spPr>
          <a:xfrm>
            <a:off x="6180662" y="2568646"/>
            <a:ext cx="280717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Histogram of original image</a:t>
            </a:r>
          </a:p>
        </p:txBody>
      </p:sp>
      <p:grpSp>
        <p:nvGrpSpPr>
          <p:cNvPr id="16" name="Nhóm 15">
            <a:extLst>
              <a:ext uri="{FF2B5EF4-FFF2-40B4-BE49-F238E27FC236}">
                <a16:creationId xmlns:a16="http://schemas.microsoft.com/office/drawing/2014/main" id="{9C0C159C-BAAA-B27A-B6E7-A159F6D2C30C}"/>
              </a:ext>
            </a:extLst>
          </p:cNvPr>
          <p:cNvGrpSpPr/>
          <p:nvPr/>
        </p:nvGrpSpPr>
        <p:grpSpPr>
          <a:xfrm>
            <a:off x="9429039" y="1080666"/>
            <a:ext cx="2274498" cy="1239808"/>
            <a:chOff x="3505200" y="1706880"/>
            <a:chExt cx="3246120" cy="1620520"/>
          </a:xfrm>
        </p:grpSpPr>
        <p:cxnSp>
          <p:nvCxnSpPr>
            <p:cNvPr id="11" name="Đường nối Thẳng 10">
              <a:extLst>
                <a:ext uri="{FF2B5EF4-FFF2-40B4-BE49-F238E27FC236}">
                  <a16:creationId xmlns:a16="http://schemas.microsoft.com/office/drawing/2014/main" id="{F73B35D4-8A4D-31D9-85FD-65406D6610EA}"/>
                </a:ext>
              </a:extLst>
            </p:cNvPr>
            <p:cNvCxnSpPr/>
            <p:nvPr/>
          </p:nvCxnSpPr>
          <p:spPr>
            <a:xfrm>
              <a:off x="3505200" y="1706880"/>
              <a:ext cx="0" cy="16078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Đường nối Thẳng 11">
              <a:extLst>
                <a:ext uri="{FF2B5EF4-FFF2-40B4-BE49-F238E27FC236}">
                  <a16:creationId xmlns:a16="http://schemas.microsoft.com/office/drawing/2014/main" id="{13FF0AA6-4902-CEBA-5CEB-A1358BC02516}"/>
                </a:ext>
              </a:extLst>
            </p:cNvPr>
            <p:cNvCxnSpPr/>
            <p:nvPr/>
          </p:nvCxnSpPr>
          <p:spPr>
            <a:xfrm>
              <a:off x="3512820" y="3314700"/>
              <a:ext cx="32385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Đường nối Thẳng 12">
              <a:extLst>
                <a:ext uri="{FF2B5EF4-FFF2-40B4-BE49-F238E27FC236}">
                  <a16:creationId xmlns:a16="http://schemas.microsoft.com/office/drawing/2014/main" id="{13DC5AE6-8D0D-CC7B-C6C0-84D3E245C745}"/>
                </a:ext>
              </a:extLst>
            </p:cNvPr>
            <p:cNvCxnSpPr/>
            <p:nvPr/>
          </p:nvCxnSpPr>
          <p:spPr>
            <a:xfrm>
              <a:off x="3505200" y="3314700"/>
              <a:ext cx="144018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4" name="Đường nối Thẳng 13">
              <a:extLst>
                <a:ext uri="{FF2B5EF4-FFF2-40B4-BE49-F238E27FC236}">
                  <a16:creationId xmlns:a16="http://schemas.microsoft.com/office/drawing/2014/main" id="{2F30233B-2A3E-8147-A9F9-B9658B5CC2C1}"/>
                </a:ext>
              </a:extLst>
            </p:cNvPr>
            <p:cNvCxnSpPr/>
            <p:nvPr/>
          </p:nvCxnSpPr>
          <p:spPr>
            <a:xfrm flipV="1">
              <a:off x="4953000" y="2245360"/>
              <a:ext cx="0" cy="108204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5" name="Đường nối Thẳng 14">
              <a:extLst>
                <a:ext uri="{FF2B5EF4-FFF2-40B4-BE49-F238E27FC236}">
                  <a16:creationId xmlns:a16="http://schemas.microsoft.com/office/drawing/2014/main" id="{C9A5702D-3606-C811-E384-6BCED89D244D}"/>
                </a:ext>
              </a:extLst>
            </p:cNvPr>
            <p:cNvCxnSpPr/>
            <p:nvPr/>
          </p:nvCxnSpPr>
          <p:spPr>
            <a:xfrm>
              <a:off x="4940300" y="2242820"/>
              <a:ext cx="147828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7" name="Đường nối Thẳng 16">
              <a:extLst>
                <a:ext uri="{FF2B5EF4-FFF2-40B4-BE49-F238E27FC236}">
                  <a16:creationId xmlns:a16="http://schemas.microsoft.com/office/drawing/2014/main" id="{57A39917-155D-B932-9D8A-69A90E5376B6}"/>
                </a:ext>
              </a:extLst>
            </p:cNvPr>
            <p:cNvCxnSpPr/>
            <p:nvPr/>
          </p:nvCxnSpPr>
          <p:spPr>
            <a:xfrm flipH="1">
              <a:off x="3512820" y="2242820"/>
              <a:ext cx="144018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19" name="Hộp Văn bản 18">
            <a:extLst>
              <a:ext uri="{FF2B5EF4-FFF2-40B4-BE49-F238E27FC236}">
                <a16:creationId xmlns:a16="http://schemas.microsoft.com/office/drawing/2014/main" id="{77B21ED8-F512-ADD8-BCAE-E6429CE9FC0B}"/>
              </a:ext>
            </a:extLst>
          </p:cNvPr>
          <p:cNvSpPr txBox="1"/>
          <p:nvPr/>
        </p:nvSpPr>
        <p:spPr>
          <a:xfrm>
            <a:off x="9183436" y="2247506"/>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a:t>
            </a:r>
          </a:p>
        </p:txBody>
      </p:sp>
      <p:sp>
        <p:nvSpPr>
          <p:cNvPr id="20" name="Hộp Văn bản 19">
            <a:extLst>
              <a:ext uri="{FF2B5EF4-FFF2-40B4-BE49-F238E27FC236}">
                <a16:creationId xmlns:a16="http://schemas.microsoft.com/office/drawing/2014/main" id="{187D5AD5-99AB-CB1E-A186-E894A107A54C}"/>
              </a:ext>
            </a:extLst>
          </p:cNvPr>
          <p:cNvSpPr txBox="1"/>
          <p:nvPr/>
        </p:nvSpPr>
        <p:spPr>
          <a:xfrm>
            <a:off x="9183436" y="1315104"/>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
        <p:nvSpPr>
          <p:cNvPr id="21" name="Hộp Văn bản 20">
            <a:extLst>
              <a:ext uri="{FF2B5EF4-FFF2-40B4-BE49-F238E27FC236}">
                <a16:creationId xmlns:a16="http://schemas.microsoft.com/office/drawing/2014/main" id="{15E4E611-58E7-FE6C-9CA2-EF003DF7FA3A}"/>
              </a:ext>
            </a:extLst>
          </p:cNvPr>
          <p:cNvSpPr txBox="1"/>
          <p:nvPr/>
        </p:nvSpPr>
        <p:spPr>
          <a:xfrm>
            <a:off x="10306446" y="2247506"/>
            <a:ext cx="32573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T</a:t>
            </a:r>
          </a:p>
        </p:txBody>
      </p:sp>
      <p:sp>
        <p:nvSpPr>
          <p:cNvPr id="22" name="Hộp Văn bản 21">
            <a:extLst>
              <a:ext uri="{FF2B5EF4-FFF2-40B4-BE49-F238E27FC236}">
                <a16:creationId xmlns:a16="http://schemas.microsoft.com/office/drawing/2014/main" id="{79299559-4CE0-2BB2-3B9E-528302C85185}"/>
              </a:ext>
            </a:extLst>
          </p:cNvPr>
          <p:cNvSpPr txBox="1"/>
          <p:nvPr/>
        </p:nvSpPr>
        <p:spPr>
          <a:xfrm>
            <a:off x="9183436" y="2568646"/>
            <a:ext cx="299953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Intensity of </a:t>
            </a:r>
            <a:r>
              <a:rPr lang="en-US" dirty="0" err="1">
                <a:latin typeface="Times New Roman" panose="02020603050405020304" pitchFamily="18" charset="0"/>
                <a:cs typeface="Times New Roman" panose="02020603050405020304" pitchFamily="18" charset="0"/>
              </a:rPr>
              <a:t>thresholded</a:t>
            </a:r>
            <a:r>
              <a:rPr lang="en-US" dirty="0">
                <a:latin typeface="Times New Roman" panose="02020603050405020304" pitchFamily="18" charset="0"/>
                <a:cs typeface="Times New Roman" panose="02020603050405020304" pitchFamily="18" charset="0"/>
              </a:rPr>
              <a:t> image</a:t>
            </a:r>
          </a:p>
        </p:txBody>
      </p:sp>
      <p:pic>
        <p:nvPicPr>
          <p:cNvPr id="24" name="Hình ảnh 23">
            <a:extLst>
              <a:ext uri="{FF2B5EF4-FFF2-40B4-BE49-F238E27FC236}">
                <a16:creationId xmlns:a16="http://schemas.microsoft.com/office/drawing/2014/main" id="{7C9A9AA5-BEFA-CFC0-CF10-419C019E6944}"/>
              </a:ext>
            </a:extLst>
          </p:cNvPr>
          <p:cNvPicPr>
            <a:picLocks noChangeAspect="1"/>
          </p:cNvPicPr>
          <p:nvPr/>
        </p:nvPicPr>
        <p:blipFill>
          <a:blip r:embed="rId5"/>
          <a:stretch>
            <a:fillRect/>
          </a:stretch>
        </p:blipFill>
        <p:spPr>
          <a:xfrm>
            <a:off x="649094" y="3429000"/>
            <a:ext cx="2124659" cy="1709445"/>
          </a:xfrm>
          <a:prstGeom prst="rect">
            <a:avLst/>
          </a:prstGeom>
        </p:spPr>
      </p:pic>
      <p:sp>
        <p:nvSpPr>
          <p:cNvPr id="25" name="Hộp Văn bản 24">
            <a:extLst>
              <a:ext uri="{FF2B5EF4-FFF2-40B4-BE49-F238E27FC236}">
                <a16:creationId xmlns:a16="http://schemas.microsoft.com/office/drawing/2014/main" id="{C2039CCD-E54F-6D07-71E3-23FDF2A9BE04}"/>
              </a:ext>
            </a:extLst>
          </p:cNvPr>
          <p:cNvSpPr txBox="1"/>
          <p:nvPr/>
        </p:nvSpPr>
        <p:spPr>
          <a:xfrm>
            <a:off x="916974" y="5138445"/>
            <a:ext cx="158889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pic>
        <p:nvPicPr>
          <p:cNvPr id="27" name="Hình ảnh 26">
            <a:extLst>
              <a:ext uri="{FF2B5EF4-FFF2-40B4-BE49-F238E27FC236}">
                <a16:creationId xmlns:a16="http://schemas.microsoft.com/office/drawing/2014/main" id="{50667B65-C285-AB9E-6CB6-414BE93E54A5}"/>
              </a:ext>
            </a:extLst>
          </p:cNvPr>
          <p:cNvPicPr>
            <a:picLocks noChangeAspect="1"/>
          </p:cNvPicPr>
          <p:nvPr/>
        </p:nvPicPr>
        <p:blipFill>
          <a:blip r:embed="rId6"/>
          <a:stretch>
            <a:fillRect/>
          </a:stretch>
        </p:blipFill>
        <p:spPr>
          <a:xfrm>
            <a:off x="3646804" y="3421863"/>
            <a:ext cx="2124659" cy="1716582"/>
          </a:xfrm>
          <a:prstGeom prst="rect">
            <a:avLst/>
          </a:prstGeom>
        </p:spPr>
      </p:pic>
      <p:sp>
        <p:nvSpPr>
          <p:cNvPr id="28" name="Hộp Văn bản 27">
            <a:extLst>
              <a:ext uri="{FF2B5EF4-FFF2-40B4-BE49-F238E27FC236}">
                <a16:creationId xmlns:a16="http://schemas.microsoft.com/office/drawing/2014/main" id="{49AF90F1-63DF-EF2C-BBA0-5B4D14F306E5}"/>
              </a:ext>
            </a:extLst>
          </p:cNvPr>
          <p:cNvSpPr txBox="1"/>
          <p:nvPr/>
        </p:nvSpPr>
        <p:spPr>
          <a:xfrm>
            <a:off x="3724364" y="5138445"/>
            <a:ext cx="1973617" cy="369332"/>
          </a:xfrm>
          <a:prstGeom prst="rect">
            <a:avLst/>
          </a:prstGeom>
          <a:noFill/>
        </p:spPr>
        <p:txBody>
          <a:bodyPr wrap="none" rtlCol="0">
            <a:spAutoFit/>
          </a:bodyPr>
          <a:lstStyle/>
          <a:p>
            <a:r>
              <a:rPr lang="en-US" dirty="0" err="1">
                <a:latin typeface="Times New Roman" panose="02020603050405020304" pitchFamily="18" charset="0"/>
                <a:cs typeface="Times New Roman" panose="02020603050405020304" pitchFamily="18" charset="0"/>
              </a:rPr>
              <a:t>Thresholded</a:t>
            </a:r>
            <a:r>
              <a:rPr lang="en-US" dirty="0">
                <a:latin typeface="Times New Roman" panose="02020603050405020304" pitchFamily="18" charset="0"/>
                <a:cs typeface="Times New Roman" panose="02020603050405020304" pitchFamily="18" charset="0"/>
              </a:rPr>
              <a:t> Image</a:t>
            </a:r>
          </a:p>
        </p:txBody>
      </p:sp>
      <p:cxnSp>
        <p:nvCxnSpPr>
          <p:cNvPr id="30" name="Đường nối Thẳng 29">
            <a:extLst>
              <a:ext uri="{FF2B5EF4-FFF2-40B4-BE49-F238E27FC236}">
                <a16:creationId xmlns:a16="http://schemas.microsoft.com/office/drawing/2014/main" id="{D66464F2-50DD-C442-251F-01A8DC4D7F0D}"/>
              </a:ext>
            </a:extLst>
          </p:cNvPr>
          <p:cNvCxnSpPr/>
          <p:nvPr/>
        </p:nvCxnSpPr>
        <p:spPr>
          <a:xfrm flipV="1">
            <a:off x="7726733" y="815340"/>
            <a:ext cx="0" cy="1600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3" name="Hộp Văn bản 32">
            <a:extLst>
              <a:ext uri="{FF2B5EF4-FFF2-40B4-BE49-F238E27FC236}">
                <a16:creationId xmlns:a16="http://schemas.microsoft.com/office/drawing/2014/main" id="{40267AC1-5CA1-3141-F3CC-ECD2960F94ED}"/>
              </a:ext>
            </a:extLst>
          </p:cNvPr>
          <p:cNvSpPr txBox="1"/>
          <p:nvPr/>
        </p:nvSpPr>
        <p:spPr>
          <a:xfrm>
            <a:off x="7741973" y="815340"/>
            <a:ext cx="1218603"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Become white</a:t>
            </a:r>
          </a:p>
        </p:txBody>
      </p:sp>
      <p:sp>
        <p:nvSpPr>
          <p:cNvPr id="34" name="Hộp Văn bản 33">
            <a:extLst>
              <a:ext uri="{FF2B5EF4-FFF2-40B4-BE49-F238E27FC236}">
                <a16:creationId xmlns:a16="http://schemas.microsoft.com/office/drawing/2014/main" id="{824A9BBB-C79C-99D6-DD23-3D0C71808E57}"/>
              </a:ext>
            </a:extLst>
          </p:cNvPr>
          <p:cNvSpPr txBox="1"/>
          <p:nvPr/>
        </p:nvSpPr>
        <p:spPr>
          <a:xfrm>
            <a:off x="6518032" y="815340"/>
            <a:ext cx="1138453"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Become dark</a:t>
            </a:r>
          </a:p>
        </p:txBody>
      </p:sp>
      <p:pic>
        <p:nvPicPr>
          <p:cNvPr id="36" name="Hình ảnh 35">
            <a:extLst>
              <a:ext uri="{FF2B5EF4-FFF2-40B4-BE49-F238E27FC236}">
                <a16:creationId xmlns:a16="http://schemas.microsoft.com/office/drawing/2014/main" id="{8E6022F4-78BC-8226-4E8A-1E43E55A76B1}"/>
              </a:ext>
            </a:extLst>
          </p:cNvPr>
          <p:cNvPicPr>
            <a:picLocks noChangeAspect="1"/>
          </p:cNvPicPr>
          <p:nvPr/>
        </p:nvPicPr>
        <p:blipFill>
          <a:blip r:embed="rId7"/>
          <a:stretch>
            <a:fillRect/>
          </a:stretch>
        </p:blipFill>
        <p:spPr>
          <a:xfrm>
            <a:off x="6420540" y="3421863"/>
            <a:ext cx="2154110" cy="1734422"/>
          </a:xfrm>
          <a:prstGeom prst="rect">
            <a:avLst/>
          </a:prstGeom>
        </p:spPr>
      </p:pic>
      <p:pic>
        <p:nvPicPr>
          <p:cNvPr id="38" name="Hình ảnh 37">
            <a:extLst>
              <a:ext uri="{FF2B5EF4-FFF2-40B4-BE49-F238E27FC236}">
                <a16:creationId xmlns:a16="http://schemas.microsoft.com/office/drawing/2014/main" id="{1D17269C-0597-5A87-1B8A-821D35F2DF3A}"/>
              </a:ext>
            </a:extLst>
          </p:cNvPr>
          <p:cNvPicPr>
            <a:picLocks noChangeAspect="1"/>
          </p:cNvPicPr>
          <p:nvPr/>
        </p:nvPicPr>
        <p:blipFill>
          <a:blip r:embed="rId8"/>
          <a:stretch>
            <a:fillRect/>
          </a:stretch>
        </p:blipFill>
        <p:spPr>
          <a:xfrm>
            <a:off x="9158872" y="3406924"/>
            <a:ext cx="2154110" cy="1746460"/>
          </a:xfrm>
          <a:prstGeom prst="rect">
            <a:avLst/>
          </a:prstGeom>
        </p:spPr>
      </p:pic>
      <p:sp>
        <p:nvSpPr>
          <p:cNvPr id="39" name="Hộp Văn bản 38">
            <a:extLst>
              <a:ext uri="{FF2B5EF4-FFF2-40B4-BE49-F238E27FC236}">
                <a16:creationId xmlns:a16="http://schemas.microsoft.com/office/drawing/2014/main" id="{18FBB481-912A-6886-2283-5BAAAF1A255B}"/>
              </a:ext>
            </a:extLst>
          </p:cNvPr>
          <p:cNvSpPr txBox="1"/>
          <p:nvPr/>
        </p:nvSpPr>
        <p:spPr>
          <a:xfrm>
            <a:off x="6558876" y="5138445"/>
            <a:ext cx="187743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Threshold too low</a:t>
            </a:r>
          </a:p>
        </p:txBody>
      </p:sp>
      <p:sp>
        <p:nvSpPr>
          <p:cNvPr id="40" name="Hộp Văn bản 39">
            <a:extLst>
              <a:ext uri="{FF2B5EF4-FFF2-40B4-BE49-F238E27FC236}">
                <a16:creationId xmlns:a16="http://schemas.microsoft.com/office/drawing/2014/main" id="{139BA0B6-9913-3635-DDF6-D4E164C4AD20}"/>
              </a:ext>
            </a:extLst>
          </p:cNvPr>
          <p:cNvSpPr txBox="1"/>
          <p:nvPr/>
        </p:nvSpPr>
        <p:spPr>
          <a:xfrm>
            <a:off x="9265148" y="5138445"/>
            <a:ext cx="194155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Threshold too high</a:t>
            </a:r>
          </a:p>
        </p:txBody>
      </p:sp>
    </p:spTree>
    <p:extLst>
      <p:ext uri="{BB962C8B-B14F-4D97-AF65-F5344CB8AC3E}">
        <p14:creationId xmlns:p14="http://schemas.microsoft.com/office/powerpoint/2010/main" val="1154334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516F-FE54-8492-5054-0BE890F7C83A}"/>
              </a:ext>
            </a:extLst>
          </p:cNvPr>
          <p:cNvSpPr>
            <a:spLocks noGrp="1"/>
          </p:cNvSpPr>
          <p:nvPr>
            <p:ph type="title"/>
          </p:nvPr>
        </p:nvSpPr>
        <p:spPr/>
        <p:txBody>
          <a:bodyPr/>
          <a:lstStyle/>
          <a:p>
            <a:r>
              <a:rPr lang="en-US" dirty="0"/>
              <a:t>The role of Noise</a:t>
            </a:r>
          </a:p>
        </p:txBody>
      </p:sp>
      <p:pic>
        <p:nvPicPr>
          <p:cNvPr id="5" name="Picture 4" descr="A collage of images of different shapes&#10;&#10;AI-generated content may be incorrect.">
            <a:extLst>
              <a:ext uri="{FF2B5EF4-FFF2-40B4-BE49-F238E27FC236}">
                <a16:creationId xmlns:a16="http://schemas.microsoft.com/office/drawing/2014/main" id="{A700D410-F9B5-CE15-E5AE-CD5BC82F5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7488" y="936625"/>
            <a:ext cx="7731888" cy="4125529"/>
          </a:xfrm>
          <a:prstGeom prst="rect">
            <a:avLst/>
          </a:prstGeom>
        </p:spPr>
      </p:pic>
      <p:sp>
        <p:nvSpPr>
          <p:cNvPr id="10" name="TextBox 9">
            <a:extLst>
              <a:ext uri="{FF2B5EF4-FFF2-40B4-BE49-F238E27FC236}">
                <a16:creationId xmlns:a16="http://schemas.microsoft.com/office/drawing/2014/main" id="{B25FE326-EFF5-7F9F-A1AD-EAA4F0EB325B}"/>
              </a:ext>
            </a:extLst>
          </p:cNvPr>
          <p:cNvSpPr txBox="1"/>
          <p:nvPr/>
        </p:nvSpPr>
        <p:spPr>
          <a:xfrm>
            <a:off x="2933700" y="5062154"/>
            <a:ext cx="169148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Noiseless image</a:t>
            </a:r>
          </a:p>
        </p:txBody>
      </p:sp>
      <p:sp>
        <p:nvSpPr>
          <p:cNvPr id="11" name="TextBox 10">
            <a:extLst>
              <a:ext uri="{FF2B5EF4-FFF2-40B4-BE49-F238E27FC236}">
                <a16:creationId xmlns:a16="http://schemas.microsoft.com/office/drawing/2014/main" id="{CCA69B22-100B-F9D6-06D2-DEB9AED8A014}"/>
              </a:ext>
            </a:extLst>
          </p:cNvPr>
          <p:cNvSpPr txBox="1"/>
          <p:nvPr/>
        </p:nvSpPr>
        <p:spPr>
          <a:xfrm>
            <a:off x="5307618" y="5078638"/>
            <a:ext cx="2191626" cy="1200329"/>
          </a:xfrm>
          <a:prstGeom prst="rect">
            <a:avLst/>
          </a:prstGeom>
          <a:noFill/>
        </p:spPr>
        <p:txBody>
          <a:bodyPr wrap="none" rtlCol="0">
            <a:spAutoFit/>
          </a:bodyPr>
          <a:lstStyle/>
          <a:p>
            <a:pPr algn="ctr"/>
            <a:r>
              <a:rPr lang="en-US" sz="1800" b="0" i="0" dirty="0">
                <a:solidFill>
                  <a:srgbClr val="242021"/>
                </a:solidFill>
                <a:effectLst/>
                <a:latin typeface="TimesTen-Roman"/>
              </a:rPr>
              <a:t>Gaussian noise</a:t>
            </a:r>
            <a:r>
              <a:rPr lang="en-US" dirty="0"/>
              <a:t> </a:t>
            </a:r>
            <a:br>
              <a:rPr lang="en-US" dirty="0"/>
            </a:br>
            <a:r>
              <a:rPr lang="en-US" sz="1800" b="0" i="0" dirty="0">
                <a:solidFill>
                  <a:srgbClr val="242021"/>
                </a:solidFill>
                <a:effectLst/>
                <a:latin typeface="TimesTen-Roman"/>
              </a:rPr>
              <a:t>standard deviation of </a:t>
            </a:r>
          </a:p>
          <a:p>
            <a:pPr algn="ctr"/>
            <a:r>
              <a:rPr lang="en-US" sz="1800" b="0" i="0" dirty="0">
                <a:solidFill>
                  <a:srgbClr val="242021"/>
                </a:solidFill>
                <a:effectLst/>
                <a:latin typeface="TimesTen-Roman"/>
              </a:rPr>
              <a:t>10 intensity levels. </a:t>
            </a:r>
            <a:br>
              <a:rPr lang="en-US" dirty="0"/>
            </a:br>
            <a:endParaRPr lang="en-US"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BD914778-47D4-11C5-4C6A-AEEFD255DFC1}"/>
              </a:ext>
            </a:extLst>
          </p:cNvPr>
          <p:cNvSpPr txBox="1"/>
          <p:nvPr/>
        </p:nvSpPr>
        <p:spPr>
          <a:xfrm>
            <a:off x="8077750" y="5078638"/>
            <a:ext cx="2191626" cy="1200329"/>
          </a:xfrm>
          <a:prstGeom prst="rect">
            <a:avLst/>
          </a:prstGeom>
          <a:noFill/>
        </p:spPr>
        <p:txBody>
          <a:bodyPr wrap="none" rtlCol="0">
            <a:spAutoFit/>
          </a:bodyPr>
          <a:lstStyle/>
          <a:p>
            <a:pPr algn="ctr"/>
            <a:r>
              <a:rPr lang="en-US" sz="1800" b="0" i="0" dirty="0">
                <a:solidFill>
                  <a:srgbClr val="242021"/>
                </a:solidFill>
                <a:effectLst/>
                <a:latin typeface="TimesTen-Roman"/>
              </a:rPr>
              <a:t>Gaussian noise</a:t>
            </a:r>
            <a:r>
              <a:rPr lang="en-US" dirty="0"/>
              <a:t> </a:t>
            </a:r>
            <a:br>
              <a:rPr lang="en-US" dirty="0"/>
            </a:br>
            <a:r>
              <a:rPr lang="en-US" sz="1800" b="0" i="0" dirty="0">
                <a:solidFill>
                  <a:srgbClr val="242021"/>
                </a:solidFill>
                <a:effectLst/>
                <a:latin typeface="TimesTen-Roman"/>
              </a:rPr>
              <a:t>standard deviation of </a:t>
            </a:r>
          </a:p>
          <a:p>
            <a:pPr algn="ctr"/>
            <a:r>
              <a:rPr lang="en-US" sz="1800" b="0" i="0" dirty="0">
                <a:solidFill>
                  <a:srgbClr val="242021"/>
                </a:solidFill>
                <a:effectLst/>
                <a:latin typeface="TimesTen-Roman"/>
              </a:rPr>
              <a:t>50 intensity levels. </a:t>
            </a:r>
            <a:br>
              <a:rPr lang="en-US" dirty="0"/>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1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5CBD51D-EDED-6E42-871C-1164956174E9}"/>
              </a:ext>
            </a:extLst>
          </p:cNvPr>
          <p:cNvSpPr>
            <a:spLocks noGrp="1"/>
          </p:cNvSpPr>
          <p:nvPr>
            <p:ph type="title"/>
          </p:nvPr>
        </p:nvSpPr>
        <p:spPr>
          <a:xfrm>
            <a:off x="335360" y="145499"/>
            <a:ext cx="7406613" cy="369524"/>
          </a:xfrm>
        </p:spPr>
        <p:txBody>
          <a:bodyPr/>
          <a:lstStyle/>
          <a:p>
            <a:r>
              <a:rPr lang="en-US" dirty="0"/>
              <a:t>The role of Noise</a:t>
            </a:r>
          </a:p>
        </p:txBody>
      </p:sp>
      <p:pic>
        <p:nvPicPr>
          <p:cNvPr id="7" name="Picture 6" descr="A collage of images of a graph&#10;&#10;AI-generated content may be incorrect.">
            <a:extLst>
              <a:ext uri="{FF2B5EF4-FFF2-40B4-BE49-F238E27FC236}">
                <a16:creationId xmlns:a16="http://schemas.microsoft.com/office/drawing/2014/main" id="{E76A6D34-6E1A-6138-E0B4-6C4AEE3A9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311" y="1214189"/>
            <a:ext cx="6649378" cy="3553321"/>
          </a:xfrm>
          <a:prstGeom prst="rect">
            <a:avLst/>
          </a:prstGeom>
        </p:spPr>
      </p:pic>
      <p:sp>
        <p:nvSpPr>
          <p:cNvPr id="8" name="TextBox 7">
            <a:extLst>
              <a:ext uri="{FF2B5EF4-FFF2-40B4-BE49-F238E27FC236}">
                <a16:creationId xmlns:a16="http://schemas.microsoft.com/office/drawing/2014/main" id="{3C59718E-CDA9-FA3B-C367-4DC7AB4D5A69}"/>
              </a:ext>
            </a:extLst>
          </p:cNvPr>
          <p:cNvSpPr txBox="1"/>
          <p:nvPr/>
        </p:nvSpPr>
        <p:spPr>
          <a:xfrm>
            <a:off x="3067050" y="4767510"/>
            <a:ext cx="134524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Noise image</a:t>
            </a:r>
          </a:p>
        </p:txBody>
      </p:sp>
      <p:sp>
        <p:nvSpPr>
          <p:cNvPr id="9" name="TextBox 8">
            <a:extLst>
              <a:ext uri="{FF2B5EF4-FFF2-40B4-BE49-F238E27FC236}">
                <a16:creationId xmlns:a16="http://schemas.microsoft.com/office/drawing/2014/main" id="{E2B55DDC-5AC3-3D27-61FF-0B12F86EAE89}"/>
              </a:ext>
            </a:extLst>
          </p:cNvPr>
          <p:cNvSpPr txBox="1"/>
          <p:nvPr/>
        </p:nvSpPr>
        <p:spPr>
          <a:xfrm>
            <a:off x="5423380" y="4767510"/>
            <a:ext cx="115929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Histogram</a:t>
            </a:r>
          </a:p>
        </p:txBody>
      </p:sp>
      <p:sp>
        <p:nvSpPr>
          <p:cNvPr id="10" name="TextBox 9">
            <a:extLst>
              <a:ext uri="{FF2B5EF4-FFF2-40B4-BE49-F238E27FC236}">
                <a16:creationId xmlns:a16="http://schemas.microsoft.com/office/drawing/2014/main" id="{295B70F5-6ABE-1BA8-A085-536001333B36}"/>
              </a:ext>
            </a:extLst>
          </p:cNvPr>
          <p:cNvSpPr txBox="1"/>
          <p:nvPr/>
        </p:nvSpPr>
        <p:spPr>
          <a:xfrm>
            <a:off x="7242655" y="4767510"/>
            <a:ext cx="224933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Result using threshold</a:t>
            </a:r>
          </a:p>
        </p:txBody>
      </p:sp>
    </p:spTree>
    <p:extLst>
      <p:ext uri="{BB962C8B-B14F-4D97-AF65-F5344CB8AC3E}">
        <p14:creationId xmlns:p14="http://schemas.microsoft.com/office/powerpoint/2010/main" val="1433985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8DF2A-E2A3-AF8B-F25F-DE7672E923F8}"/>
              </a:ext>
            </a:extLst>
          </p:cNvPr>
          <p:cNvSpPr>
            <a:spLocks noGrp="1"/>
          </p:cNvSpPr>
          <p:nvPr>
            <p:ph type="title"/>
          </p:nvPr>
        </p:nvSpPr>
        <p:spPr/>
        <p:txBody>
          <a:bodyPr/>
          <a:lstStyle/>
          <a:p>
            <a:r>
              <a:rPr lang="en-US" dirty="0"/>
              <a:t>The role of Illumination</a:t>
            </a:r>
          </a:p>
        </p:txBody>
      </p:sp>
      <p:pic>
        <p:nvPicPr>
          <p:cNvPr id="5" name="Picture 4" descr="A collage of graphs and diagrams&#10;&#10;AI-generated content may be incorrect.">
            <a:extLst>
              <a:ext uri="{FF2B5EF4-FFF2-40B4-BE49-F238E27FC236}">
                <a16:creationId xmlns:a16="http://schemas.microsoft.com/office/drawing/2014/main" id="{BDB85910-F7F0-4590-5722-6E0874FD1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126" y="872823"/>
            <a:ext cx="8049748" cy="4324954"/>
          </a:xfrm>
          <a:prstGeom prst="rect">
            <a:avLst/>
          </a:prstGeom>
        </p:spPr>
      </p:pic>
      <p:sp>
        <p:nvSpPr>
          <p:cNvPr id="7" name="TextBox 6">
            <a:extLst>
              <a:ext uri="{FF2B5EF4-FFF2-40B4-BE49-F238E27FC236}">
                <a16:creationId xmlns:a16="http://schemas.microsoft.com/office/drawing/2014/main" id="{625CEDD8-CE76-B18C-F6EF-464315C7EAFB}"/>
              </a:ext>
            </a:extLst>
          </p:cNvPr>
          <p:cNvSpPr txBox="1"/>
          <p:nvPr/>
        </p:nvSpPr>
        <p:spPr>
          <a:xfrm>
            <a:off x="2555875" y="5338846"/>
            <a:ext cx="1711325" cy="369332"/>
          </a:xfrm>
          <a:prstGeom prst="rect">
            <a:avLst/>
          </a:prstGeom>
          <a:noFill/>
        </p:spPr>
        <p:txBody>
          <a:bodyPr wrap="square">
            <a:spAutoFit/>
          </a:bodyPr>
          <a:lstStyle/>
          <a:p>
            <a:pPr algn="ctr"/>
            <a:r>
              <a:rPr lang="en-US" sz="1800" b="0" i="0" dirty="0">
                <a:solidFill>
                  <a:srgbClr val="242021"/>
                </a:solidFill>
                <a:effectLst/>
                <a:latin typeface="TimesTen-Roman"/>
              </a:rPr>
              <a:t>Noisy image</a:t>
            </a:r>
            <a:r>
              <a:rPr lang="en-US" dirty="0"/>
              <a:t> </a:t>
            </a:r>
          </a:p>
        </p:txBody>
      </p:sp>
      <p:sp>
        <p:nvSpPr>
          <p:cNvPr id="9" name="TextBox 8">
            <a:extLst>
              <a:ext uri="{FF2B5EF4-FFF2-40B4-BE49-F238E27FC236}">
                <a16:creationId xmlns:a16="http://schemas.microsoft.com/office/drawing/2014/main" id="{E6DA8698-1B40-432B-1A70-038F97D21A35}"/>
              </a:ext>
            </a:extLst>
          </p:cNvPr>
          <p:cNvSpPr txBox="1"/>
          <p:nvPr/>
        </p:nvSpPr>
        <p:spPr>
          <a:xfrm>
            <a:off x="5178427" y="5197777"/>
            <a:ext cx="2149473" cy="646331"/>
          </a:xfrm>
          <a:prstGeom prst="rect">
            <a:avLst/>
          </a:prstGeom>
          <a:noFill/>
        </p:spPr>
        <p:txBody>
          <a:bodyPr wrap="square">
            <a:spAutoFit/>
          </a:bodyPr>
          <a:lstStyle/>
          <a:p>
            <a:pPr algn="ctr"/>
            <a:r>
              <a:rPr lang="en-US" sz="1800" b="0" i="0" dirty="0">
                <a:solidFill>
                  <a:srgbClr val="242021"/>
                </a:solidFill>
                <a:effectLst/>
                <a:latin typeface="TimesTen-Roman"/>
              </a:rPr>
              <a:t>Intensity ramp in the </a:t>
            </a:r>
          </a:p>
          <a:p>
            <a:pPr algn="ctr"/>
            <a:r>
              <a:rPr lang="en-US" sz="1800" b="0" i="0" dirty="0">
                <a:solidFill>
                  <a:srgbClr val="242021"/>
                </a:solidFill>
                <a:effectLst/>
                <a:latin typeface="TimesTen-Roman"/>
              </a:rPr>
              <a:t>range [0.2, 0.6]</a:t>
            </a:r>
            <a:r>
              <a:rPr lang="en-US" dirty="0"/>
              <a:t> </a:t>
            </a:r>
          </a:p>
        </p:txBody>
      </p:sp>
      <p:sp>
        <p:nvSpPr>
          <p:cNvPr id="11" name="TextBox 10">
            <a:extLst>
              <a:ext uri="{FF2B5EF4-FFF2-40B4-BE49-F238E27FC236}">
                <a16:creationId xmlns:a16="http://schemas.microsoft.com/office/drawing/2014/main" id="{645E18F0-582D-8E61-4DB0-1E102E277861}"/>
              </a:ext>
            </a:extLst>
          </p:cNvPr>
          <p:cNvSpPr txBox="1"/>
          <p:nvPr/>
        </p:nvSpPr>
        <p:spPr>
          <a:xfrm>
            <a:off x="7741973" y="5232411"/>
            <a:ext cx="6178550" cy="646331"/>
          </a:xfrm>
          <a:prstGeom prst="rect">
            <a:avLst/>
          </a:prstGeom>
          <a:noFill/>
        </p:spPr>
        <p:txBody>
          <a:bodyPr wrap="square">
            <a:spAutoFit/>
          </a:bodyPr>
          <a:lstStyle/>
          <a:p>
            <a:r>
              <a:rPr lang="en-US" sz="1800" b="0" i="0" dirty="0">
                <a:solidFill>
                  <a:srgbClr val="242021"/>
                </a:solidFill>
                <a:effectLst/>
                <a:latin typeface="TimesTen-Roman"/>
              </a:rPr>
              <a:t>Product of (a) and (b)</a:t>
            </a:r>
            <a:r>
              <a:rPr lang="en-US" dirty="0"/>
              <a:t> </a:t>
            </a:r>
            <a:br>
              <a:rPr lang="en-US" dirty="0"/>
            </a:br>
            <a:endParaRPr lang="en-US" dirty="0"/>
          </a:p>
        </p:txBody>
      </p:sp>
      <p:pic>
        <p:nvPicPr>
          <p:cNvPr id="13" name="Picture 12">
            <a:extLst>
              <a:ext uri="{FF2B5EF4-FFF2-40B4-BE49-F238E27FC236}">
                <a16:creationId xmlns:a16="http://schemas.microsoft.com/office/drawing/2014/main" id="{DC3D45BD-AF6C-7518-DAD7-90F31E00CB59}"/>
              </a:ext>
            </a:extLst>
          </p:cNvPr>
          <p:cNvPicPr>
            <a:picLocks noChangeAspect="1"/>
          </p:cNvPicPr>
          <p:nvPr/>
        </p:nvPicPr>
        <p:blipFill>
          <a:blip r:embed="rId4">
            <a:extLst>
              <a:ext uri="{28A0092B-C50C-407E-A947-70E740481C1C}">
                <a14:useLocalDpi xmlns:a14="http://schemas.microsoft.com/office/drawing/2010/main" val="0"/>
              </a:ext>
            </a:extLst>
          </a:blip>
          <a:srcRect b="46465"/>
          <a:stretch/>
        </p:blipFill>
        <p:spPr>
          <a:xfrm>
            <a:off x="1442388" y="872823"/>
            <a:ext cx="628738" cy="239697"/>
          </a:xfrm>
          <a:prstGeom prst="rect">
            <a:avLst/>
          </a:prstGeom>
        </p:spPr>
      </p:pic>
    </p:spTree>
    <p:extLst>
      <p:ext uri="{BB962C8B-B14F-4D97-AF65-F5344CB8AC3E}">
        <p14:creationId xmlns:p14="http://schemas.microsoft.com/office/powerpoint/2010/main" val="357622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D7760-848F-A0CA-A2CC-C2A9C594490C}"/>
              </a:ext>
            </a:extLst>
          </p:cNvPr>
          <p:cNvSpPr>
            <a:spLocks noGrp="1"/>
          </p:cNvSpPr>
          <p:nvPr>
            <p:ph type="title"/>
          </p:nvPr>
        </p:nvSpPr>
        <p:spPr/>
        <p:txBody>
          <a:bodyPr/>
          <a:lstStyle/>
          <a:p>
            <a:r>
              <a:rPr lang="en-US" dirty="0"/>
              <a:t>Basic Global Thresholding Methods</a:t>
            </a:r>
          </a:p>
        </p:txBody>
      </p:sp>
      <p:grpSp>
        <p:nvGrpSpPr>
          <p:cNvPr id="10" name="Group 9">
            <a:extLst>
              <a:ext uri="{FF2B5EF4-FFF2-40B4-BE49-F238E27FC236}">
                <a16:creationId xmlns:a16="http://schemas.microsoft.com/office/drawing/2014/main" id="{F2143CCB-7320-D093-980C-8FE423338EE1}"/>
              </a:ext>
            </a:extLst>
          </p:cNvPr>
          <p:cNvGrpSpPr/>
          <p:nvPr/>
        </p:nvGrpSpPr>
        <p:grpSpPr>
          <a:xfrm>
            <a:off x="553772" y="1139585"/>
            <a:ext cx="9268421" cy="1178305"/>
            <a:chOff x="447079" y="618858"/>
            <a:chExt cx="9268421" cy="1178305"/>
          </a:xfrm>
        </p:grpSpPr>
        <p:sp>
          <p:nvSpPr>
            <p:cNvPr id="8" name="Rectangle 7">
              <a:extLst>
                <a:ext uri="{FF2B5EF4-FFF2-40B4-BE49-F238E27FC236}">
                  <a16:creationId xmlns:a16="http://schemas.microsoft.com/office/drawing/2014/main" id="{CC6E578F-3F51-9943-A9D3-E33019BCB49F}"/>
                </a:ext>
              </a:extLst>
            </p:cNvPr>
            <p:cNvSpPr/>
            <p:nvPr/>
          </p:nvSpPr>
          <p:spPr>
            <a:xfrm>
              <a:off x="447079" y="658390"/>
              <a:ext cx="7183173" cy="113877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2FA0077-43B6-74B1-3A17-697E09576640}"/>
                </a:ext>
              </a:extLst>
            </p:cNvPr>
            <p:cNvSpPr txBox="1"/>
            <p:nvPr/>
          </p:nvSpPr>
          <p:spPr>
            <a:xfrm>
              <a:off x="558800" y="618858"/>
              <a:ext cx="9156700" cy="1138773"/>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Manual Thresholding</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user manually selects a threshold value T</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Simple to apply but not optimal for complex histograms.</a:t>
              </a:r>
            </a:p>
          </p:txBody>
        </p:sp>
      </p:grpSp>
      <p:grpSp>
        <p:nvGrpSpPr>
          <p:cNvPr id="11" name="Group 10">
            <a:extLst>
              <a:ext uri="{FF2B5EF4-FFF2-40B4-BE49-F238E27FC236}">
                <a16:creationId xmlns:a16="http://schemas.microsoft.com/office/drawing/2014/main" id="{3D4CD3C6-7E3D-3998-2CE6-D53F5BD73E9F}"/>
              </a:ext>
            </a:extLst>
          </p:cNvPr>
          <p:cNvGrpSpPr/>
          <p:nvPr/>
        </p:nvGrpSpPr>
        <p:grpSpPr>
          <a:xfrm>
            <a:off x="553772" y="2990334"/>
            <a:ext cx="7183172" cy="1149866"/>
            <a:chOff x="553773" y="2279134"/>
            <a:chExt cx="7183172" cy="1149866"/>
          </a:xfrm>
        </p:grpSpPr>
        <p:sp>
          <p:nvSpPr>
            <p:cNvPr id="9" name="Rectangle 8">
              <a:extLst>
                <a:ext uri="{FF2B5EF4-FFF2-40B4-BE49-F238E27FC236}">
                  <a16:creationId xmlns:a16="http://schemas.microsoft.com/office/drawing/2014/main" id="{8953CCA9-FFC5-A161-7C13-3FE4468F5F93}"/>
                </a:ext>
              </a:extLst>
            </p:cNvPr>
            <p:cNvSpPr/>
            <p:nvPr/>
          </p:nvSpPr>
          <p:spPr>
            <a:xfrm>
              <a:off x="553773" y="2327016"/>
              <a:ext cx="7183172" cy="110198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802120BA-2B34-E958-8180-65F99AFBD5E7}"/>
                </a:ext>
              </a:extLst>
            </p:cNvPr>
            <p:cNvSpPr txBox="1"/>
            <p:nvPr/>
          </p:nvSpPr>
          <p:spPr>
            <a:xfrm>
              <a:off x="558800" y="2279134"/>
              <a:ext cx="6178550" cy="1138773"/>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Auto Thresholding</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Iterative Selection Thresholding</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Otsu method</a:t>
              </a:r>
            </a:p>
          </p:txBody>
        </p:sp>
      </p:grpSp>
    </p:spTree>
    <p:extLst>
      <p:ext uri="{BB962C8B-B14F-4D97-AF65-F5344CB8AC3E}">
        <p14:creationId xmlns:p14="http://schemas.microsoft.com/office/powerpoint/2010/main" val="3637626770"/>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13456</TotalTime>
  <Words>2393</Words>
  <Application>Microsoft Office PowerPoint</Application>
  <PresentationFormat>Màn hình rộng</PresentationFormat>
  <Paragraphs>309</Paragraphs>
  <Slides>32</Slides>
  <Notes>12</Notes>
  <HiddenSlides>0</HiddenSlides>
  <MMClips>0</MMClips>
  <ScaleCrop>false</ScaleCrop>
  <HeadingPairs>
    <vt:vector size="6" baseType="variant">
      <vt:variant>
        <vt:lpstr>Phông được Dùng</vt:lpstr>
      </vt:variant>
      <vt:variant>
        <vt:i4>11</vt:i4>
      </vt:variant>
      <vt:variant>
        <vt:lpstr>Chủ đề</vt:lpstr>
      </vt:variant>
      <vt:variant>
        <vt:i4>1</vt:i4>
      </vt:variant>
      <vt:variant>
        <vt:lpstr>Tiêu đề Bản chiếu</vt:lpstr>
      </vt:variant>
      <vt:variant>
        <vt:i4>32</vt:i4>
      </vt:variant>
    </vt:vector>
  </HeadingPairs>
  <TitlesOfParts>
    <vt:vector size="44" baseType="lpstr">
      <vt:lpstr>Malgun Gothic</vt:lpstr>
      <vt:lpstr>Malgun Gothic</vt:lpstr>
      <vt:lpstr>Arial</vt:lpstr>
      <vt:lpstr>Arial Unicode MS</vt:lpstr>
      <vt:lpstr>Calibri</vt:lpstr>
      <vt:lpstr>Cambria Math</vt:lpstr>
      <vt:lpstr>Helvetica</vt:lpstr>
      <vt:lpstr>Times New Roman</vt:lpstr>
      <vt:lpstr>TimesTen-Italic</vt:lpstr>
      <vt:lpstr>TimesTen-Roman</vt:lpstr>
      <vt:lpstr>양재참숯체B</vt:lpstr>
      <vt:lpstr>디자인 사용자 지정</vt:lpstr>
      <vt:lpstr>Timeline</vt:lpstr>
      <vt:lpstr>Bản trình bày PowerPoint</vt:lpstr>
      <vt:lpstr>Introduction</vt:lpstr>
      <vt:lpstr>TABLE OF CONTENT</vt:lpstr>
      <vt:lpstr>1. Global Threshold</vt:lpstr>
      <vt:lpstr>The role of Noise</vt:lpstr>
      <vt:lpstr>The role of Noise</vt:lpstr>
      <vt:lpstr>The role of Illumination</vt:lpstr>
      <vt:lpstr>Basic Global Thresholding Methods</vt:lpstr>
      <vt:lpstr>Iterative Selection Thresholding</vt:lpstr>
      <vt:lpstr>Iterative Selection Thresholding</vt:lpstr>
      <vt:lpstr>OTSU’S METHOD</vt:lpstr>
      <vt:lpstr>OTSU’S METHOD</vt:lpstr>
      <vt:lpstr>OTSU’S METHOD</vt:lpstr>
      <vt:lpstr>OTSU’S METHOD</vt:lpstr>
      <vt:lpstr>Compare Iterative Selection Thresholding and Otsu’s Thresholding</vt:lpstr>
      <vt:lpstr>Multi threshold</vt:lpstr>
      <vt:lpstr>Types of Thresholding in OpenCV</vt:lpstr>
      <vt:lpstr>Threshold Binary</vt:lpstr>
      <vt:lpstr>Threshold Binary, Inverted</vt:lpstr>
      <vt:lpstr>Truncate</vt:lpstr>
      <vt:lpstr>Threshold to Zero</vt:lpstr>
      <vt:lpstr>Threshold to Zero, Inverted</vt:lpstr>
      <vt:lpstr>Why Adaptive Threshold</vt:lpstr>
      <vt:lpstr>What is Adaptive Thresholding?</vt:lpstr>
      <vt:lpstr>Adaptive Mean Thresholding</vt:lpstr>
      <vt:lpstr>Adaptive Gaussian Thresholding</vt:lpstr>
      <vt:lpstr>Compare adaptive thresholding methods</vt:lpstr>
      <vt:lpstr>Compare adaptive thresholding methods</vt:lpstr>
      <vt:lpstr>Triangle threshold</vt:lpstr>
      <vt:lpstr>Triangle threshold</vt:lpstr>
      <vt:lpstr>SPACTIAL FILLTERING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HL2020</dc:creator>
  <cp:lastModifiedBy>Lương Tuấn Anh</cp:lastModifiedBy>
  <cp:revision>315</cp:revision>
  <dcterms:created xsi:type="dcterms:W3CDTF">2024-11-29T08:47:06Z</dcterms:created>
  <dcterms:modified xsi:type="dcterms:W3CDTF">2025-06-05T17:18:08Z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